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24F_657FE45B.xml" ContentType="application/vnd.ms-powerpoint.comments+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14"/>
  </p:notesMasterIdLst>
  <p:handoutMasterIdLst>
    <p:handoutMasterId r:id="rId15"/>
  </p:handoutMasterIdLst>
  <p:sldIdLst>
    <p:sldId id="588" r:id="rId5"/>
    <p:sldId id="589" r:id="rId6"/>
    <p:sldId id="590" r:id="rId7"/>
    <p:sldId id="591" r:id="rId8"/>
    <p:sldId id="593" r:id="rId9"/>
    <p:sldId id="594" r:id="rId10"/>
    <p:sldId id="592" r:id="rId11"/>
    <p:sldId id="595" r:id="rId12"/>
    <p:sldId id="596" r:id="rId13"/>
  </p:sldIdLst>
  <p:sldSz cx="9144000" cy="6858000" type="screen4x3"/>
  <p:notesSz cx="6858000" cy="9777413"/>
  <p:defaultTextStyle>
    <a:defPPr>
      <a:defRPr lang="en-GB"/>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211B12-92DC-CBC2-A2A4-1478F4712CBB}" name="Pauline Donnelly (NHS Forth Valley)" initials="PD" userId="S::pauline.donnelly1@forthvalley.nhs.scot::c28d3ca4-e0bd-464a-b1be-ba2ced7eda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0000"/>
    <a:srgbClr val="000099"/>
    <a:srgbClr val="3399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p:cViewPr varScale="1">
        <p:scale>
          <a:sx n="108" d="100"/>
          <a:sy n="108" d="100"/>
        </p:scale>
        <p:origin x="168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omments/modernComment_24F_657FE45B.xml><?xml version="1.0" encoding="utf-8"?>
<p188:cmLst xmlns:a="http://schemas.openxmlformats.org/drawingml/2006/main" xmlns:r="http://schemas.openxmlformats.org/officeDocument/2006/relationships" xmlns:p188="http://schemas.microsoft.com/office/powerpoint/2018/8/main">
  <p188:cm id="{EACC38B1-137D-4006-9B8B-6B4A944A0E5F}" authorId="{63211B12-92DC-CBC2-A2A4-1478F4712CBB}" created="2024-04-30T09:09:37.455">
    <pc:sldMkLst xmlns:pc="http://schemas.microsoft.com/office/powerpoint/2013/main/command">
      <pc:docMk/>
      <pc:sldMk cId="1702880347" sldId="591"/>
    </pc:sldMkLst>
    <p188:txBody>
      <a:bodyPr/>
      <a:lstStyle/>
      <a:p>
        <a:r>
          <a:rPr lang="en-GB"/>
          <a:t>Another photo to be added</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86D75DA9-AF93-4E03-AA49-44F22351D68B}"/>
              </a:ext>
            </a:extLst>
          </p:cNvPr>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90270" tIns="45135" rIns="90270" bIns="45135" numCol="1" anchor="t" anchorCtr="0" compatLnSpc="1">
            <a:prstTxWarp prst="textNoShape">
              <a:avLst/>
            </a:prstTxWarp>
          </a:bodyPr>
          <a:lstStyle>
            <a:lvl1pPr defTabSz="903288" eaLnBrk="1" hangingPunct="1">
              <a:defRPr sz="1200" b="0">
                <a:latin typeface="Times New Roman" charset="0"/>
              </a:defRPr>
            </a:lvl1pPr>
          </a:lstStyle>
          <a:p>
            <a:pPr>
              <a:defRPr/>
            </a:pPr>
            <a:endParaRPr lang="en-GB"/>
          </a:p>
        </p:txBody>
      </p:sp>
      <p:sp>
        <p:nvSpPr>
          <p:cNvPr id="56323" name="Rectangle 3">
            <a:extLst>
              <a:ext uri="{FF2B5EF4-FFF2-40B4-BE49-F238E27FC236}">
                <a16:creationId xmlns:a16="http://schemas.microsoft.com/office/drawing/2014/main" id="{54E46191-EB54-4295-A8E3-5AD6A86483AA}"/>
              </a:ext>
            </a:extLst>
          </p:cNvPr>
          <p:cNvSpPr>
            <a:spLocks noGrp="1" noChangeArrowheads="1"/>
          </p:cNvSpPr>
          <p:nvPr>
            <p:ph type="dt" sz="quarter" idx="1"/>
          </p:nvPr>
        </p:nvSpPr>
        <p:spPr bwMode="auto">
          <a:xfrm>
            <a:off x="3884613" y="0"/>
            <a:ext cx="2971800" cy="487363"/>
          </a:xfrm>
          <a:prstGeom prst="rect">
            <a:avLst/>
          </a:prstGeom>
          <a:noFill/>
          <a:ln w="9525">
            <a:noFill/>
            <a:miter lim="800000"/>
            <a:headEnd/>
            <a:tailEnd/>
          </a:ln>
          <a:effectLst/>
        </p:spPr>
        <p:txBody>
          <a:bodyPr vert="horz" wrap="square" lIns="90270" tIns="45135" rIns="90270" bIns="45135" numCol="1" anchor="t" anchorCtr="0" compatLnSpc="1">
            <a:prstTxWarp prst="textNoShape">
              <a:avLst/>
            </a:prstTxWarp>
          </a:bodyPr>
          <a:lstStyle>
            <a:lvl1pPr algn="r" defTabSz="903288" eaLnBrk="1" hangingPunct="1">
              <a:defRPr sz="1200" b="0">
                <a:latin typeface="Times New Roman" charset="0"/>
              </a:defRPr>
            </a:lvl1pPr>
          </a:lstStyle>
          <a:p>
            <a:pPr>
              <a:defRPr/>
            </a:pPr>
            <a:endParaRPr lang="en-GB"/>
          </a:p>
        </p:txBody>
      </p:sp>
      <p:sp>
        <p:nvSpPr>
          <p:cNvPr id="56324" name="Rectangle 4">
            <a:extLst>
              <a:ext uri="{FF2B5EF4-FFF2-40B4-BE49-F238E27FC236}">
                <a16:creationId xmlns:a16="http://schemas.microsoft.com/office/drawing/2014/main" id="{49D6E705-C4FC-410C-AC0F-D738553B438A}"/>
              </a:ext>
            </a:extLst>
          </p:cNvPr>
          <p:cNvSpPr>
            <a:spLocks noGrp="1" noChangeArrowheads="1"/>
          </p:cNvSpPr>
          <p:nvPr>
            <p:ph type="ftr" sz="quarter" idx="2"/>
          </p:nvPr>
        </p:nvSpPr>
        <p:spPr bwMode="auto">
          <a:xfrm>
            <a:off x="0" y="9288463"/>
            <a:ext cx="2971800" cy="487362"/>
          </a:xfrm>
          <a:prstGeom prst="rect">
            <a:avLst/>
          </a:prstGeom>
          <a:noFill/>
          <a:ln w="9525">
            <a:noFill/>
            <a:miter lim="800000"/>
            <a:headEnd/>
            <a:tailEnd/>
          </a:ln>
          <a:effectLst/>
        </p:spPr>
        <p:txBody>
          <a:bodyPr vert="horz" wrap="square" lIns="90270" tIns="45135" rIns="90270" bIns="45135" numCol="1" anchor="b" anchorCtr="0" compatLnSpc="1">
            <a:prstTxWarp prst="textNoShape">
              <a:avLst/>
            </a:prstTxWarp>
          </a:bodyPr>
          <a:lstStyle>
            <a:lvl1pPr defTabSz="903288" eaLnBrk="1" hangingPunct="1">
              <a:defRPr sz="1200" b="0">
                <a:latin typeface="Times New Roman" charset="0"/>
              </a:defRPr>
            </a:lvl1pPr>
          </a:lstStyle>
          <a:p>
            <a:pPr>
              <a:defRPr/>
            </a:pPr>
            <a:endParaRPr lang="en-GB"/>
          </a:p>
        </p:txBody>
      </p:sp>
      <p:sp>
        <p:nvSpPr>
          <p:cNvPr id="56325" name="Rectangle 5">
            <a:extLst>
              <a:ext uri="{FF2B5EF4-FFF2-40B4-BE49-F238E27FC236}">
                <a16:creationId xmlns:a16="http://schemas.microsoft.com/office/drawing/2014/main" id="{10164237-26FA-4D8F-BFC5-1122E58900F0}"/>
              </a:ext>
            </a:extLst>
          </p:cNvPr>
          <p:cNvSpPr>
            <a:spLocks noGrp="1" noChangeArrowheads="1"/>
          </p:cNvSpPr>
          <p:nvPr>
            <p:ph type="sldNum" sz="quarter" idx="3"/>
          </p:nvPr>
        </p:nvSpPr>
        <p:spPr bwMode="auto">
          <a:xfrm>
            <a:off x="3884613" y="9288463"/>
            <a:ext cx="2971800" cy="487362"/>
          </a:xfrm>
          <a:prstGeom prst="rect">
            <a:avLst/>
          </a:prstGeom>
          <a:noFill/>
          <a:ln w="9525">
            <a:noFill/>
            <a:miter lim="800000"/>
            <a:headEnd/>
            <a:tailEnd/>
          </a:ln>
          <a:effectLst/>
        </p:spPr>
        <p:txBody>
          <a:bodyPr vert="horz" wrap="square" lIns="90270" tIns="45135" rIns="90270" bIns="45135" numCol="1" anchor="b" anchorCtr="0" compatLnSpc="1">
            <a:prstTxWarp prst="textNoShape">
              <a:avLst/>
            </a:prstTxWarp>
          </a:bodyPr>
          <a:lstStyle>
            <a:lvl1pPr algn="r" defTabSz="903288" eaLnBrk="1" hangingPunct="1">
              <a:defRPr sz="1200" b="0"/>
            </a:lvl1pPr>
          </a:lstStyle>
          <a:p>
            <a:fld id="{5AD0BCDA-9922-4006-A0AB-8B6044DE0F0D}"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AF5541D0-CC90-4D53-A4A5-11CD54A768D3}"/>
              </a:ext>
            </a:extLst>
          </p:cNvPr>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Times New Roman" charset="0"/>
              </a:defRPr>
            </a:lvl1pPr>
          </a:lstStyle>
          <a:p>
            <a:pPr>
              <a:defRPr/>
            </a:pPr>
            <a:endParaRPr lang="en-GB"/>
          </a:p>
        </p:txBody>
      </p:sp>
      <p:sp>
        <p:nvSpPr>
          <p:cNvPr id="70659" name="Rectangle 3">
            <a:extLst>
              <a:ext uri="{FF2B5EF4-FFF2-40B4-BE49-F238E27FC236}">
                <a16:creationId xmlns:a16="http://schemas.microsoft.com/office/drawing/2014/main" id="{61C72524-A76C-4566-8535-CCC003CBD2C9}"/>
              </a:ext>
            </a:extLst>
          </p:cNvPr>
          <p:cNvSpPr>
            <a:spLocks noGrp="1" noChangeArrowheads="1"/>
          </p:cNvSpPr>
          <p:nvPr>
            <p:ph type="dt" idx="1"/>
          </p:nvPr>
        </p:nvSpPr>
        <p:spPr bwMode="auto">
          <a:xfrm>
            <a:off x="3884613"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Times New Roman" charset="0"/>
              </a:defRPr>
            </a:lvl1pPr>
          </a:lstStyle>
          <a:p>
            <a:pPr>
              <a:defRPr/>
            </a:pPr>
            <a:endParaRPr lang="en-GB"/>
          </a:p>
        </p:txBody>
      </p:sp>
      <p:sp>
        <p:nvSpPr>
          <p:cNvPr id="2052" name="Rectangle 4">
            <a:extLst>
              <a:ext uri="{FF2B5EF4-FFF2-40B4-BE49-F238E27FC236}">
                <a16:creationId xmlns:a16="http://schemas.microsoft.com/office/drawing/2014/main" id="{5C4C0989-9288-457C-A14C-539BEA9714D5}"/>
              </a:ext>
            </a:extLst>
          </p:cNvPr>
          <p:cNvSpPr>
            <a:spLocks noGrp="1" noRot="1" noChangeAspect="1" noChangeArrowheads="1" noTextEdit="1"/>
          </p:cNvSpPr>
          <p:nvPr>
            <p:ph type="sldImg" idx="2"/>
          </p:nvPr>
        </p:nvSpPr>
        <p:spPr bwMode="auto">
          <a:xfrm>
            <a:off x="984250" y="733425"/>
            <a:ext cx="4889500" cy="36671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1" name="Rectangle 5">
            <a:extLst>
              <a:ext uri="{FF2B5EF4-FFF2-40B4-BE49-F238E27FC236}">
                <a16:creationId xmlns:a16="http://schemas.microsoft.com/office/drawing/2014/main" id="{0E98A6E7-7B3A-41E3-834A-1422E019A561}"/>
              </a:ext>
            </a:extLst>
          </p:cNvPr>
          <p:cNvSpPr>
            <a:spLocks noGrp="1" noChangeArrowheads="1"/>
          </p:cNvSpPr>
          <p:nvPr>
            <p:ph type="body" sz="quarter" idx="3"/>
          </p:nvPr>
        </p:nvSpPr>
        <p:spPr bwMode="auto">
          <a:xfrm>
            <a:off x="685800" y="4643438"/>
            <a:ext cx="5486400" cy="4400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0662" name="Rectangle 6">
            <a:extLst>
              <a:ext uri="{FF2B5EF4-FFF2-40B4-BE49-F238E27FC236}">
                <a16:creationId xmlns:a16="http://schemas.microsoft.com/office/drawing/2014/main" id="{4B13E329-C1E1-4647-8FD5-FD436CBC60D9}"/>
              </a:ext>
            </a:extLst>
          </p:cNvPr>
          <p:cNvSpPr>
            <a:spLocks noGrp="1" noChangeArrowheads="1"/>
          </p:cNvSpPr>
          <p:nvPr>
            <p:ph type="ftr" sz="quarter" idx="4"/>
          </p:nvPr>
        </p:nvSpPr>
        <p:spPr bwMode="auto">
          <a:xfrm>
            <a:off x="0" y="9288463"/>
            <a:ext cx="2971800"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Times New Roman" charset="0"/>
              </a:defRPr>
            </a:lvl1pPr>
          </a:lstStyle>
          <a:p>
            <a:pPr>
              <a:defRPr/>
            </a:pPr>
            <a:endParaRPr lang="en-GB"/>
          </a:p>
        </p:txBody>
      </p:sp>
      <p:sp>
        <p:nvSpPr>
          <p:cNvPr id="70663" name="Rectangle 7">
            <a:extLst>
              <a:ext uri="{FF2B5EF4-FFF2-40B4-BE49-F238E27FC236}">
                <a16:creationId xmlns:a16="http://schemas.microsoft.com/office/drawing/2014/main" id="{A030F770-62CE-4AE7-BC70-165FD7A9DCE8}"/>
              </a:ext>
            </a:extLst>
          </p:cNvPr>
          <p:cNvSpPr>
            <a:spLocks noGrp="1" noChangeArrowheads="1"/>
          </p:cNvSpPr>
          <p:nvPr>
            <p:ph type="sldNum" sz="quarter" idx="5"/>
          </p:nvPr>
        </p:nvSpPr>
        <p:spPr bwMode="auto">
          <a:xfrm>
            <a:off x="3884613" y="9288463"/>
            <a:ext cx="2971800"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fld id="{A8EE9FA6-611E-4439-A9DB-063A92517B92}"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8881C19-270A-46EA-98FD-2DB34A585E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97F0724-F618-42CB-A33A-107FA7139F79}" type="slidenum">
              <a:rPr lang="en-GB" altLang="en-US"/>
              <a:pPr>
                <a:spcBef>
                  <a:spcPct val="0"/>
                </a:spcBef>
              </a:pPr>
              <a:t>1</a:t>
            </a:fld>
            <a:endParaRPr lang="en-GB" altLang="en-US"/>
          </a:p>
        </p:txBody>
      </p:sp>
      <p:sp>
        <p:nvSpPr>
          <p:cNvPr id="5123" name="Rectangle 2">
            <a:extLst>
              <a:ext uri="{FF2B5EF4-FFF2-40B4-BE49-F238E27FC236}">
                <a16:creationId xmlns:a16="http://schemas.microsoft.com/office/drawing/2014/main" id="{2F3DA100-098A-43BE-82EC-F5557BD9A3E1}"/>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0BE01CD5-5750-4FA6-A9FE-E6B436F091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EE9FA6-611E-4439-A9DB-063A92517B92}" type="slidenum">
              <a:rPr lang="en-GB" altLang="en-US" smtClean="0"/>
              <a:pPr/>
              <a:t>5</a:t>
            </a:fld>
            <a:endParaRPr lang="en-GB" altLang="en-US"/>
          </a:p>
        </p:txBody>
      </p:sp>
    </p:spTree>
    <p:extLst>
      <p:ext uri="{BB962C8B-B14F-4D97-AF65-F5344CB8AC3E}">
        <p14:creationId xmlns:p14="http://schemas.microsoft.com/office/powerpoint/2010/main" val="2179007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p>
        </p:txBody>
      </p:sp>
    </p:spTree>
    <p:extLst>
      <p:ext uri="{BB962C8B-B14F-4D97-AF65-F5344CB8AC3E}">
        <p14:creationId xmlns:p14="http://schemas.microsoft.com/office/powerpoint/2010/main" val="2786743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76195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1178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85800" y="609600"/>
            <a:ext cx="5676900" cy="54117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15902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048211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2163787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85800" y="1981200"/>
            <a:ext cx="3810000" cy="4040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48200" y="1981200"/>
            <a:ext cx="3810000" cy="4040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392218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955761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072395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793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824099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839087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F384A6E0-6DFF-4E70-8FB6-CBE3024D8E91}"/>
              </a:ext>
            </a:extLst>
          </p:cNvPr>
          <p:cNvSpPr>
            <a:spLocks noGrp="1" noChangeArrowheads="1"/>
          </p:cNvSpPr>
          <p:nvPr>
            <p:ph type="title"/>
          </p:nvPr>
        </p:nvSpPr>
        <p:spPr bwMode="auto">
          <a:xfrm>
            <a:off x="685800" y="609600"/>
            <a:ext cx="6705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dirty="0"/>
              <a:t>Click to edit Master title style</a:t>
            </a:r>
          </a:p>
        </p:txBody>
      </p:sp>
      <p:sp>
        <p:nvSpPr>
          <p:cNvPr id="1028" name="Rectangle 4">
            <a:extLst>
              <a:ext uri="{FF2B5EF4-FFF2-40B4-BE49-F238E27FC236}">
                <a16:creationId xmlns:a16="http://schemas.microsoft.com/office/drawing/2014/main" id="{A0B499CF-B5C8-40E4-816F-514E7C9D9FBC}"/>
              </a:ext>
            </a:extLst>
          </p:cNvPr>
          <p:cNvSpPr>
            <a:spLocks noGrp="1" noChangeArrowheads="1"/>
          </p:cNvSpPr>
          <p:nvPr>
            <p:ph type="body" idx="1"/>
          </p:nvPr>
        </p:nvSpPr>
        <p:spPr bwMode="auto">
          <a:xfrm>
            <a:off x="685800" y="1981200"/>
            <a:ext cx="7772400" cy="404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pic>
        <p:nvPicPr>
          <p:cNvPr id="1029" name="Picture 7">
            <a:extLst>
              <a:ext uri="{FF2B5EF4-FFF2-40B4-BE49-F238E27FC236}">
                <a16:creationId xmlns:a16="http://schemas.microsoft.com/office/drawing/2014/main" id="{940857EB-439F-43F3-A1AF-6B81D5B641E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p:blipFill>
        <p:spPr bwMode="auto">
          <a:xfrm>
            <a:off x="7470339" y="304800"/>
            <a:ext cx="136612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2866CD5-9C2F-4C1E-FC89-9A1C7F0AA473}"/>
              </a:ext>
              <a:ext uri="{C183D7F6-B498-43B3-948B-1728B52AA6E4}">
                <adec:decorative xmlns:adec="http://schemas.microsoft.com/office/drawing/2017/decorative" val="1"/>
              </a:ext>
            </a:extLst>
          </p:cNvPr>
          <p:cNvPicPr>
            <a:picLocks noChangeAspect="1"/>
          </p:cNvPicPr>
          <p:nvPr userDrawn="1"/>
        </p:nvPicPr>
        <p:blipFill>
          <a:blip r:embed="rId14">
            <a:alphaModFix amt="20000"/>
            <a:extLst>
              <a:ext uri="{28A0092B-C50C-407E-A947-70E740481C1C}">
                <a14:useLocalDpi xmlns:a14="http://schemas.microsoft.com/office/drawing/2010/main" val="0"/>
              </a:ext>
            </a:extLst>
          </a:blip>
          <a:stretch>
            <a:fillRect/>
          </a:stretch>
        </p:blipFill>
        <p:spPr>
          <a:xfrm>
            <a:off x="-1" y="5051057"/>
            <a:ext cx="9144001" cy="1810762"/>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rgbClr val="000099"/>
          </a:solidFill>
          <a:latin typeface="Arial" charset="0"/>
        </a:defRPr>
      </a:lvl2pPr>
      <a:lvl3pPr algn="l" rtl="0" eaLnBrk="1" fontAlgn="base" hangingPunct="1">
        <a:spcBef>
          <a:spcPct val="0"/>
        </a:spcBef>
        <a:spcAft>
          <a:spcPct val="0"/>
        </a:spcAft>
        <a:defRPr sz="3600" b="1">
          <a:solidFill>
            <a:srgbClr val="000099"/>
          </a:solidFill>
          <a:latin typeface="Arial" charset="0"/>
        </a:defRPr>
      </a:lvl3pPr>
      <a:lvl4pPr algn="l" rtl="0" eaLnBrk="1" fontAlgn="base" hangingPunct="1">
        <a:spcBef>
          <a:spcPct val="0"/>
        </a:spcBef>
        <a:spcAft>
          <a:spcPct val="0"/>
        </a:spcAft>
        <a:defRPr sz="3600" b="1">
          <a:solidFill>
            <a:srgbClr val="000099"/>
          </a:solidFill>
          <a:latin typeface="Arial" charset="0"/>
        </a:defRPr>
      </a:lvl4pPr>
      <a:lvl5pPr algn="l" rtl="0" eaLnBrk="1" fontAlgn="base" hangingPunct="1">
        <a:spcBef>
          <a:spcPct val="0"/>
        </a:spcBef>
        <a:spcAft>
          <a:spcPct val="0"/>
        </a:spcAft>
        <a:defRPr sz="3600" b="1">
          <a:solidFill>
            <a:srgbClr val="000099"/>
          </a:solidFill>
          <a:latin typeface="Arial" charset="0"/>
        </a:defRPr>
      </a:lvl5pPr>
      <a:lvl6pPr marL="457200" algn="l" rtl="0" eaLnBrk="1" fontAlgn="base" hangingPunct="1">
        <a:spcBef>
          <a:spcPct val="0"/>
        </a:spcBef>
        <a:spcAft>
          <a:spcPct val="0"/>
        </a:spcAft>
        <a:defRPr sz="3600" b="1">
          <a:solidFill>
            <a:srgbClr val="000099"/>
          </a:solidFill>
          <a:latin typeface="Arial" charset="0"/>
        </a:defRPr>
      </a:lvl6pPr>
      <a:lvl7pPr marL="914400" algn="l" rtl="0" eaLnBrk="1" fontAlgn="base" hangingPunct="1">
        <a:spcBef>
          <a:spcPct val="0"/>
        </a:spcBef>
        <a:spcAft>
          <a:spcPct val="0"/>
        </a:spcAft>
        <a:defRPr sz="3600" b="1">
          <a:solidFill>
            <a:srgbClr val="000099"/>
          </a:solidFill>
          <a:latin typeface="Arial" charset="0"/>
        </a:defRPr>
      </a:lvl7pPr>
      <a:lvl8pPr marL="1371600" algn="l" rtl="0" eaLnBrk="1" fontAlgn="base" hangingPunct="1">
        <a:spcBef>
          <a:spcPct val="0"/>
        </a:spcBef>
        <a:spcAft>
          <a:spcPct val="0"/>
        </a:spcAft>
        <a:defRPr sz="3600" b="1">
          <a:solidFill>
            <a:srgbClr val="000099"/>
          </a:solidFill>
          <a:latin typeface="Arial" charset="0"/>
        </a:defRPr>
      </a:lvl8pPr>
      <a:lvl9pPr marL="1828800" algn="l" rtl="0" eaLnBrk="1" fontAlgn="base" hangingPunct="1">
        <a:spcBef>
          <a:spcPct val="0"/>
        </a:spcBef>
        <a:spcAft>
          <a:spcPct val="0"/>
        </a:spcAft>
        <a:defRPr sz="3600" b="1">
          <a:solidFill>
            <a:srgbClr val="000099"/>
          </a:solidFill>
          <a:latin typeface="Arial" charset="0"/>
        </a:defRPr>
      </a:lvl9pPr>
    </p:titleStyle>
    <p:bodyStyle>
      <a:lvl1pPr marL="342900" indent="-342900" algn="l" rtl="0" eaLnBrk="1" fontAlgn="base" hangingPunct="1">
        <a:spcBef>
          <a:spcPct val="20000"/>
        </a:spcBef>
        <a:spcAft>
          <a:spcPct val="0"/>
        </a:spcAft>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latin typeface="+mn-lt"/>
        </a:defRPr>
      </a:lvl2pPr>
      <a:lvl3pPr marL="1143000" indent="-228600" algn="l" rtl="0" eaLnBrk="1" fontAlgn="base" hangingPunct="1">
        <a:spcBef>
          <a:spcPct val="20000"/>
        </a:spcBef>
        <a:spcAft>
          <a:spcPct val="0"/>
        </a:spcAft>
        <a:buChar char="•"/>
        <a:defRPr sz="2400">
          <a:solidFill>
            <a:schemeClr val="accent1"/>
          </a:solidFill>
          <a:latin typeface="+mn-lt"/>
        </a:defRPr>
      </a:lvl3pPr>
      <a:lvl4pPr marL="1600200" indent="-228600" algn="l" rtl="0" eaLnBrk="1" fontAlgn="base" hangingPunct="1">
        <a:spcBef>
          <a:spcPct val="20000"/>
        </a:spcBef>
        <a:spcAft>
          <a:spcPct val="0"/>
        </a:spcAft>
        <a:buChar char="–"/>
        <a:defRPr sz="2000">
          <a:solidFill>
            <a:schemeClr val="accent1"/>
          </a:solidFill>
          <a:latin typeface="+mn-lt"/>
        </a:defRPr>
      </a:lvl4pPr>
      <a:lvl5pPr marL="2057400" indent="-228600" algn="l" rtl="0" eaLnBrk="1" fontAlgn="base" hangingPunct="1">
        <a:spcBef>
          <a:spcPct val="20000"/>
        </a:spcBef>
        <a:spcAft>
          <a:spcPct val="0"/>
        </a:spcAft>
        <a:buChar char="»"/>
        <a:defRPr sz="2000">
          <a:solidFill>
            <a:schemeClr val="accent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microsoft.com/office/2018/10/relationships/comments" Target="../comments/modernComment_24F_657FE45B.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3F0BE-FB83-118F-6B26-AB72DC9C3432}"/>
              </a:ext>
            </a:extLst>
          </p:cNvPr>
          <p:cNvSpPr>
            <a:spLocks noGrp="1"/>
          </p:cNvSpPr>
          <p:nvPr>
            <p:ph type="ctrTitle"/>
          </p:nvPr>
        </p:nvSpPr>
        <p:spPr/>
        <p:txBody>
          <a:bodyPr/>
          <a:lstStyle/>
          <a:p>
            <a:pPr algn="ctr"/>
            <a:r>
              <a:rPr lang="en-GB" dirty="0"/>
              <a:t>Care Opinion……..so what?</a:t>
            </a:r>
          </a:p>
        </p:txBody>
      </p:sp>
      <p:sp>
        <p:nvSpPr>
          <p:cNvPr id="3" name="Subtitle 2">
            <a:extLst>
              <a:ext uri="{FF2B5EF4-FFF2-40B4-BE49-F238E27FC236}">
                <a16:creationId xmlns:a16="http://schemas.microsoft.com/office/drawing/2014/main" id="{C8E9705B-CB79-4510-5D5A-BF6F723E7C5D}"/>
              </a:ext>
            </a:extLst>
          </p:cNvPr>
          <p:cNvSpPr>
            <a:spLocks noGrp="1"/>
          </p:cNvSpPr>
          <p:nvPr>
            <p:ph type="subTitle" idx="1"/>
          </p:nvPr>
        </p:nvSpPr>
        <p:spPr/>
        <p:txBody>
          <a:bodyPr/>
          <a:lstStyle/>
          <a:p>
            <a:r>
              <a:rPr lang="en-GB" dirty="0"/>
              <a:t>Pauline Donnelly</a:t>
            </a:r>
          </a:p>
          <a:p>
            <a:r>
              <a:rPr lang="en-GB" dirty="0"/>
              <a:t>Person Centred Manager</a:t>
            </a:r>
          </a:p>
          <a:p>
            <a:r>
              <a:rPr lang="en-GB" dirty="0"/>
              <a:t>NHS Forth Valley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B032C9-3928-9399-5EF1-D2427AC678A3}"/>
              </a:ext>
            </a:extLst>
          </p:cNvPr>
          <p:cNvSpPr>
            <a:spLocks noGrp="1"/>
          </p:cNvSpPr>
          <p:nvPr>
            <p:ph type="title"/>
          </p:nvPr>
        </p:nvSpPr>
        <p:spPr/>
        <p:txBody>
          <a:bodyPr/>
          <a:lstStyle/>
          <a:p>
            <a:r>
              <a:rPr lang="en-GB" dirty="0"/>
              <a:t>Introductions	</a:t>
            </a:r>
          </a:p>
        </p:txBody>
      </p:sp>
      <p:sp>
        <p:nvSpPr>
          <p:cNvPr id="8" name="Text Placeholder 7">
            <a:extLst>
              <a:ext uri="{FF2B5EF4-FFF2-40B4-BE49-F238E27FC236}">
                <a16:creationId xmlns:a16="http://schemas.microsoft.com/office/drawing/2014/main" id="{D8139E68-2491-3C7C-BC71-EE599A7368CC}"/>
              </a:ext>
            </a:extLst>
          </p:cNvPr>
          <p:cNvSpPr>
            <a:spLocks noGrp="1"/>
          </p:cNvSpPr>
          <p:nvPr>
            <p:ph type="body" idx="1"/>
          </p:nvPr>
        </p:nvSpPr>
        <p:spPr/>
        <p:txBody>
          <a:bodyPr/>
          <a:lstStyle/>
          <a:p>
            <a:r>
              <a:rPr lang="en-GB" dirty="0">
                <a:latin typeface="+mj-lt"/>
              </a:rPr>
              <a:t>NHS Forth Valley</a:t>
            </a:r>
          </a:p>
        </p:txBody>
      </p:sp>
      <p:sp>
        <p:nvSpPr>
          <p:cNvPr id="25" name="Text Placeholder 24">
            <a:extLst>
              <a:ext uri="{FF2B5EF4-FFF2-40B4-BE49-F238E27FC236}">
                <a16:creationId xmlns:a16="http://schemas.microsoft.com/office/drawing/2014/main" id="{715D1CE0-C502-1130-6ECE-D0B64657BA3C}"/>
              </a:ext>
            </a:extLst>
          </p:cNvPr>
          <p:cNvSpPr>
            <a:spLocks noGrp="1"/>
          </p:cNvSpPr>
          <p:nvPr>
            <p:ph type="body" sz="quarter" idx="3"/>
          </p:nvPr>
        </p:nvSpPr>
        <p:spPr>
          <a:xfrm>
            <a:off x="577129" y="2389460"/>
            <a:ext cx="4041775" cy="3951287"/>
          </a:xfrm>
        </p:spPr>
        <p:txBody>
          <a:bodyPr/>
          <a:lstStyle/>
          <a:p>
            <a:pPr marL="285750" indent="-285750">
              <a:buFont typeface="Arial" panose="020B0604020202020204" pitchFamily="34" charset="0"/>
              <a:buChar char="•"/>
            </a:pPr>
            <a:r>
              <a:rPr lang="en-GB" sz="1800" dirty="0">
                <a:latin typeface="+mj-lt"/>
              </a:rPr>
              <a:t>NHS Forth Valley has a population of 306,000</a:t>
            </a:r>
          </a:p>
          <a:p>
            <a:pPr marL="342900" indent="-342900">
              <a:buFont typeface="Arial" panose="020B0604020202020204" pitchFamily="34" charset="0"/>
              <a:buChar char="•"/>
            </a:pPr>
            <a:r>
              <a:rPr lang="en-GB" sz="1800" dirty="0">
                <a:latin typeface="+mj-lt"/>
              </a:rPr>
              <a:t>6,700 members of staff across NHS Forth Valley</a:t>
            </a:r>
          </a:p>
          <a:p>
            <a:pPr marL="342900" indent="-342900">
              <a:buFont typeface="Arial" panose="020B0604020202020204" pitchFamily="34" charset="0"/>
              <a:buChar char="•"/>
            </a:pPr>
            <a:r>
              <a:rPr lang="en-GB" sz="1800" dirty="0">
                <a:latin typeface="+mj-lt"/>
              </a:rPr>
              <a:t>250 members of staff signed up to care opinion of which 226 are responders</a:t>
            </a:r>
          </a:p>
          <a:p>
            <a:pPr marL="342900" indent="-342900">
              <a:buFont typeface="Arial" panose="020B0604020202020204" pitchFamily="34" charset="0"/>
              <a:buChar char="•"/>
            </a:pPr>
            <a:r>
              <a:rPr lang="en-GB" sz="1800" dirty="0">
                <a:latin typeface="+mj-lt"/>
              </a:rPr>
              <a:t>During 2023/2024 we received 943 stories an increase of 27% from the previous year</a:t>
            </a:r>
          </a:p>
          <a:p>
            <a:pPr marL="342900" indent="-342900">
              <a:buFont typeface="Arial" panose="020B0604020202020204" pitchFamily="34" charset="0"/>
              <a:buChar char="•"/>
            </a:pPr>
            <a:r>
              <a:rPr lang="en-GB" sz="1800" dirty="0">
                <a:latin typeface="+mj-lt"/>
              </a:rPr>
              <a:t>Stories read 91,608</a:t>
            </a:r>
          </a:p>
          <a:p>
            <a:pPr marL="342900" indent="-342900">
              <a:buFont typeface="Arial" panose="020B0604020202020204" pitchFamily="34" charset="0"/>
              <a:buChar char="•"/>
            </a:pPr>
            <a:endParaRPr lang="en-GB" sz="1800" dirty="0">
              <a:latin typeface="+mj-lt"/>
            </a:endParaRPr>
          </a:p>
        </p:txBody>
      </p:sp>
      <p:pic>
        <p:nvPicPr>
          <p:cNvPr id="15" name="Picture 14">
            <a:extLst>
              <a:ext uri="{FF2B5EF4-FFF2-40B4-BE49-F238E27FC236}">
                <a16:creationId xmlns:a16="http://schemas.microsoft.com/office/drawing/2014/main" id="{0F7A0FCC-E572-5539-3E42-72CCE8E0B5CA}"/>
              </a:ext>
            </a:extLst>
          </p:cNvPr>
          <p:cNvPicPr>
            <a:picLocks noChangeAspect="1"/>
          </p:cNvPicPr>
          <p:nvPr/>
        </p:nvPicPr>
        <p:blipFill>
          <a:blip r:embed="rId2"/>
          <a:stretch>
            <a:fillRect/>
          </a:stretch>
        </p:blipFill>
        <p:spPr>
          <a:xfrm>
            <a:off x="4788024" y="4949817"/>
            <a:ext cx="1391182" cy="1391182"/>
          </a:xfrm>
          <a:prstGeom prst="rect">
            <a:avLst/>
          </a:prstGeom>
        </p:spPr>
      </p:pic>
      <p:sp>
        <p:nvSpPr>
          <p:cNvPr id="22" name="TextBox 21">
            <a:extLst>
              <a:ext uri="{FF2B5EF4-FFF2-40B4-BE49-F238E27FC236}">
                <a16:creationId xmlns:a16="http://schemas.microsoft.com/office/drawing/2014/main" id="{8AF8BDD3-ED18-47EE-C825-ED76A8BC18D6}"/>
              </a:ext>
            </a:extLst>
          </p:cNvPr>
          <p:cNvSpPr txBox="1"/>
          <p:nvPr/>
        </p:nvSpPr>
        <p:spPr>
          <a:xfrm>
            <a:off x="5998202" y="4175885"/>
            <a:ext cx="2613986" cy="584775"/>
          </a:xfrm>
          <a:prstGeom prst="rect">
            <a:avLst/>
          </a:prstGeom>
          <a:noFill/>
        </p:spPr>
        <p:txBody>
          <a:bodyPr wrap="square" rtlCol="0">
            <a:spAutoFit/>
          </a:bodyPr>
          <a:lstStyle/>
          <a:p>
            <a:r>
              <a:rPr lang="en-GB" sz="1600" dirty="0">
                <a:solidFill>
                  <a:schemeClr val="tx2"/>
                </a:solidFill>
                <a:latin typeface="+mj-lt"/>
              </a:rPr>
              <a:t>Pauline Donnelly </a:t>
            </a:r>
          </a:p>
          <a:p>
            <a:r>
              <a:rPr lang="en-GB" sz="1600" dirty="0">
                <a:solidFill>
                  <a:schemeClr val="tx2"/>
                </a:solidFill>
                <a:latin typeface="+mj-lt"/>
              </a:rPr>
              <a:t>Person Centred Manager</a:t>
            </a:r>
          </a:p>
        </p:txBody>
      </p:sp>
      <p:sp>
        <p:nvSpPr>
          <p:cNvPr id="23" name="TextBox 22">
            <a:extLst>
              <a:ext uri="{FF2B5EF4-FFF2-40B4-BE49-F238E27FC236}">
                <a16:creationId xmlns:a16="http://schemas.microsoft.com/office/drawing/2014/main" id="{95722D90-3100-5126-4DD2-5755688E9468}"/>
              </a:ext>
            </a:extLst>
          </p:cNvPr>
          <p:cNvSpPr txBox="1"/>
          <p:nvPr/>
        </p:nvSpPr>
        <p:spPr>
          <a:xfrm>
            <a:off x="6179206" y="5304257"/>
            <a:ext cx="2880320" cy="830997"/>
          </a:xfrm>
          <a:prstGeom prst="rect">
            <a:avLst/>
          </a:prstGeom>
          <a:noFill/>
        </p:spPr>
        <p:txBody>
          <a:bodyPr wrap="square" rtlCol="0">
            <a:spAutoFit/>
          </a:bodyPr>
          <a:lstStyle/>
          <a:p>
            <a:r>
              <a:rPr lang="en-GB" sz="1600" dirty="0">
                <a:solidFill>
                  <a:schemeClr val="tx2"/>
                </a:solidFill>
                <a:latin typeface="+mj-lt"/>
              </a:rPr>
              <a:t>Caroline Logan</a:t>
            </a:r>
          </a:p>
          <a:p>
            <a:r>
              <a:rPr lang="en-GB" sz="1600" dirty="0">
                <a:solidFill>
                  <a:schemeClr val="tx2"/>
                </a:solidFill>
                <a:latin typeface="+mj-lt"/>
              </a:rPr>
              <a:t>Person Centred Coordinator</a:t>
            </a:r>
          </a:p>
        </p:txBody>
      </p:sp>
      <p:sp>
        <p:nvSpPr>
          <p:cNvPr id="28" name="Text Placeholder 7">
            <a:extLst>
              <a:ext uri="{FF2B5EF4-FFF2-40B4-BE49-F238E27FC236}">
                <a16:creationId xmlns:a16="http://schemas.microsoft.com/office/drawing/2014/main" id="{671AACAD-049E-1288-851E-5ACBC1589A8C}"/>
              </a:ext>
            </a:extLst>
          </p:cNvPr>
          <p:cNvSpPr txBox="1">
            <a:spLocks/>
          </p:cNvSpPr>
          <p:nvPr/>
        </p:nvSpPr>
        <p:spPr bwMode="auto">
          <a:xfrm>
            <a:off x="4572000" y="1535113"/>
            <a:ext cx="404018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None/>
              <a:defRPr sz="2400" b="1">
                <a:solidFill>
                  <a:schemeClr val="tx2"/>
                </a:solidFill>
                <a:latin typeface="+mn-lt"/>
                <a:ea typeface="+mn-ea"/>
                <a:cs typeface="+mn-cs"/>
              </a:defRPr>
            </a:lvl1pPr>
            <a:lvl2pPr marL="457200" indent="0" algn="l" rtl="0" eaLnBrk="1" fontAlgn="base" hangingPunct="1">
              <a:spcBef>
                <a:spcPct val="20000"/>
              </a:spcBef>
              <a:spcAft>
                <a:spcPct val="0"/>
              </a:spcAft>
              <a:buNone/>
              <a:defRPr sz="2000" b="1">
                <a:solidFill>
                  <a:schemeClr val="accent2"/>
                </a:solidFill>
                <a:latin typeface="+mn-lt"/>
              </a:defRPr>
            </a:lvl2pPr>
            <a:lvl3pPr marL="914400" indent="0" algn="l" rtl="0" eaLnBrk="1" fontAlgn="base" hangingPunct="1">
              <a:spcBef>
                <a:spcPct val="20000"/>
              </a:spcBef>
              <a:spcAft>
                <a:spcPct val="0"/>
              </a:spcAft>
              <a:buNone/>
              <a:defRPr sz="1800" b="1">
                <a:solidFill>
                  <a:schemeClr val="accent1"/>
                </a:solidFill>
                <a:latin typeface="+mn-lt"/>
              </a:defRPr>
            </a:lvl3pPr>
            <a:lvl4pPr marL="1371600" indent="0" algn="l" rtl="0" eaLnBrk="1" fontAlgn="base" hangingPunct="1">
              <a:spcBef>
                <a:spcPct val="20000"/>
              </a:spcBef>
              <a:spcAft>
                <a:spcPct val="0"/>
              </a:spcAft>
              <a:buNone/>
              <a:defRPr sz="1600" b="1">
                <a:solidFill>
                  <a:schemeClr val="accent1"/>
                </a:solidFill>
                <a:latin typeface="+mn-lt"/>
              </a:defRPr>
            </a:lvl4pPr>
            <a:lvl5pPr marL="1828800" indent="0" algn="l" rtl="0" eaLnBrk="1" fontAlgn="base" hangingPunct="1">
              <a:spcBef>
                <a:spcPct val="20000"/>
              </a:spcBef>
              <a:spcAft>
                <a:spcPct val="0"/>
              </a:spcAft>
              <a:buNone/>
              <a:defRPr sz="1600" b="1">
                <a:solidFill>
                  <a:schemeClr val="accent1"/>
                </a:solidFill>
                <a:latin typeface="+mn-lt"/>
              </a:defRPr>
            </a:lvl5pPr>
            <a:lvl6pPr marL="2286000" indent="0" algn="l" rtl="0" eaLnBrk="1" fontAlgn="base" hangingPunct="1">
              <a:spcBef>
                <a:spcPct val="20000"/>
              </a:spcBef>
              <a:spcAft>
                <a:spcPct val="0"/>
              </a:spcAft>
              <a:buNone/>
              <a:defRPr sz="1600" b="1">
                <a:solidFill>
                  <a:schemeClr val="tx1"/>
                </a:solidFill>
                <a:latin typeface="+mn-lt"/>
              </a:defRPr>
            </a:lvl6pPr>
            <a:lvl7pPr marL="2743200" indent="0" algn="l" rtl="0" eaLnBrk="1" fontAlgn="base" hangingPunct="1">
              <a:spcBef>
                <a:spcPct val="20000"/>
              </a:spcBef>
              <a:spcAft>
                <a:spcPct val="0"/>
              </a:spcAft>
              <a:buNone/>
              <a:defRPr sz="1600" b="1">
                <a:solidFill>
                  <a:schemeClr val="tx1"/>
                </a:solidFill>
                <a:latin typeface="+mn-lt"/>
              </a:defRPr>
            </a:lvl7pPr>
            <a:lvl8pPr marL="3200400" indent="0" algn="l" rtl="0" eaLnBrk="1" fontAlgn="base" hangingPunct="1">
              <a:spcBef>
                <a:spcPct val="20000"/>
              </a:spcBef>
              <a:spcAft>
                <a:spcPct val="0"/>
              </a:spcAft>
              <a:buNone/>
              <a:defRPr sz="1600" b="1">
                <a:solidFill>
                  <a:schemeClr val="tx1"/>
                </a:solidFill>
                <a:latin typeface="+mn-lt"/>
              </a:defRPr>
            </a:lvl8pPr>
            <a:lvl9pPr marL="3657600" indent="0" algn="l" rtl="0" eaLnBrk="1" fontAlgn="base" hangingPunct="1">
              <a:spcBef>
                <a:spcPct val="20000"/>
              </a:spcBef>
              <a:spcAft>
                <a:spcPct val="0"/>
              </a:spcAft>
              <a:buNone/>
              <a:defRPr sz="1600" b="1">
                <a:solidFill>
                  <a:schemeClr val="tx1"/>
                </a:solidFill>
                <a:latin typeface="+mn-lt"/>
              </a:defRPr>
            </a:lvl9pPr>
          </a:lstStyle>
          <a:p>
            <a:r>
              <a:rPr lang="en-GB" kern="0" dirty="0">
                <a:latin typeface="+mj-lt"/>
              </a:rPr>
              <a:t>The Team</a:t>
            </a:r>
          </a:p>
        </p:txBody>
      </p:sp>
      <p:pic>
        <p:nvPicPr>
          <p:cNvPr id="2050" name="Picture 2">
            <a:extLst>
              <a:ext uri="{FF2B5EF4-FFF2-40B4-BE49-F238E27FC236}">
                <a16:creationId xmlns:a16="http://schemas.microsoft.com/office/drawing/2014/main" id="{FFCB342D-47E9-9526-7219-0A15304CBE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608" y="2243925"/>
            <a:ext cx="1252159" cy="1252159"/>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EFA4BB3C-DBB0-DEE4-0999-47A133C9E333}"/>
              </a:ext>
            </a:extLst>
          </p:cNvPr>
          <p:cNvSpPr txBox="1"/>
          <p:nvPr/>
        </p:nvSpPr>
        <p:spPr>
          <a:xfrm>
            <a:off x="6084168" y="2718472"/>
            <a:ext cx="2794990" cy="830997"/>
          </a:xfrm>
          <a:prstGeom prst="rect">
            <a:avLst/>
          </a:prstGeom>
          <a:noFill/>
        </p:spPr>
        <p:txBody>
          <a:bodyPr wrap="square" rtlCol="0">
            <a:spAutoFit/>
          </a:bodyPr>
          <a:lstStyle/>
          <a:p>
            <a:r>
              <a:rPr lang="en-GB" sz="1600" dirty="0">
                <a:solidFill>
                  <a:schemeClr val="tx2"/>
                </a:solidFill>
                <a:latin typeface="+mj-lt"/>
              </a:rPr>
              <a:t>Eilidh Gallagher</a:t>
            </a:r>
          </a:p>
          <a:p>
            <a:r>
              <a:rPr lang="en-GB" sz="1600" dirty="0">
                <a:solidFill>
                  <a:schemeClr val="tx2"/>
                </a:solidFill>
                <a:latin typeface="+mj-lt"/>
              </a:rPr>
              <a:t>Head of Person </a:t>
            </a:r>
          </a:p>
          <a:p>
            <a:r>
              <a:rPr lang="en-GB" sz="1600" dirty="0">
                <a:solidFill>
                  <a:schemeClr val="tx2"/>
                </a:solidFill>
                <a:latin typeface="+mj-lt"/>
              </a:rPr>
              <a:t>Centred Care</a:t>
            </a:r>
          </a:p>
        </p:txBody>
      </p:sp>
      <p:pic>
        <p:nvPicPr>
          <p:cNvPr id="2052" name="Picture 4" descr="Image preview">
            <a:extLst>
              <a:ext uri="{FF2B5EF4-FFF2-40B4-BE49-F238E27FC236}">
                <a16:creationId xmlns:a16="http://schemas.microsoft.com/office/drawing/2014/main" id="{620121C2-55BF-DB97-8644-E85FEA0BCBF0}"/>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4766326" y="3653213"/>
            <a:ext cx="1252158" cy="1252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144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7E6890-707C-B00B-7C12-696BF7378AE6}"/>
              </a:ext>
            </a:extLst>
          </p:cNvPr>
          <p:cNvSpPr>
            <a:spLocks noGrp="1"/>
          </p:cNvSpPr>
          <p:nvPr>
            <p:ph type="title"/>
          </p:nvPr>
        </p:nvSpPr>
        <p:spPr/>
        <p:txBody>
          <a:bodyPr/>
          <a:lstStyle/>
          <a:p>
            <a:r>
              <a:rPr lang="en-GB" dirty="0"/>
              <a:t>So what….how we use it</a:t>
            </a:r>
          </a:p>
        </p:txBody>
      </p:sp>
      <p:sp>
        <p:nvSpPr>
          <p:cNvPr id="14" name="Text Placeholder 13">
            <a:extLst>
              <a:ext uri="{FF2B5EF4-FFF2-40B4-BE49-F238E27FC236}">
                <a16:creationId xmlns:a16="http://schemas.microsoft.com/office/drawing/2014/main" id="{3FC447CD-FCC7-CF3D-0AE4-843E4544B44E}"/>
              </a:ext>
            </a:extLst>
          </p:cNvPr>
          <p:cNvSpPr>
            <a:spLocks noGrp="1"/>
          </p:cNvSpPr>
          <p:nvPr>
            <p:ph idx="1"/>
          </p:nvPr>
        </p:nvSpPr>
        <p:spPr>
          <a:xfrm>
            <a:off x="676912" y="1628800"/>
            <a:ext cx="7772400" cy="4040188"/>
          </a:xfrm>
        </p:spPr>
        <p:txBody>
          <a:bodyPr/>
          <a:lstStyle/>
          <a:p>
            <a:pPr marL="0" indent="0">
              <a:buNone/>
            </a:pPr>
            <a:r>
              <a:rPr lang="en-GB" sz="2000" dirty="0"/>
              <a:t>Strategically</a:t>
            </a:r>
          </a:p>
          <a:p>
            <a:r>
              <a:rPr lang="en-GB" sz="1600" dirty="0"/>
              <a:t>Annual Report of Complaints &amp; Feedback</a:t>
            </a:r>
          </a:p>
          <a:p>
            <a:r>
              <a:rPr lang="en-GB" sz="1600" dirty="0"/>
              <a:t>Presented through various Governance structures both locally and at Board level to inform areas of best practice and improvement</a:t>
            </a:r>
          </a:p>
          <a:p>
            <a:r>
              <a:rPr lang="en-GB" sz="1600" dirty="0"/>
              <a:t>Develop Patient Stories using the posts from Care Opinion</a:t>
            </a:r>
          </a:p>
          <a:p>
            <a:endParaRPr lang="en-GB" sz="1600" dirty="0"/>
          </a:p>
          <a:p>
            <a:pPr marL="0" indent="0">
              <a:buNone/>
            </a:pPr>
            <a:r>
              <a:rPr lang="en-GB" sz="2000" dirty="0"/>
              <a:t>Locally</a:t>
            </a:r>
          </a:p>
          <a:p>
            <a:r>
              <a:rPr lang="en-GB" sz="1600" dirty="0"/>
              <a:t>Shared with local teams and staff to showcase their excellent standard, care, commitment and communication</a:t>
            </a:r>
          </a:p>
          <a:p>
            <a:r>
              <a:rPr lang="en-GB" sz="1600" dirty="0"/>
              <a:t>Revalidation – Nursing staff use the feedback to evidence their engagement with patients and families in their revalidation portfolio</a:t>
            </a:r>
          </a:p>
          <a:p>
            <a:r>
              <a:rPr lang="en-GB" sz="1600" dirty="0">
                <a:latin typeface="+mj-lt"/>
              </a:rPr>
              <a:t>Display stories in ward and outpatient areas </a:t>
            </a:r>
            <a:r>
              <a:rPr lang="en-GB" sz="1600" dirty="0"/>
              <a:t>- demonstrates the good practice and any improvements made as a result of patient feedback.</a:t>
            </a:r>
          </a:p>
          <a:p>
            <a:r>
              <a:rPr lang="en-GB" sz="1600" dirty="0"/>
              <a:t>Social Media - #Feedbak Friday</a:t>
            </a:r>
            <a:endParaRPr lang="en-GB" sz="2000" dirty="0"/>
          </a:p>
        </p:txBody>
      </p:sp>
    </p:spTree>
    <p:extLst>
      <p:ext uri="{BB962C8B-B14F-4D97-AF65-F5344CB8AC3E}">
        <p14:creationId xmlns:p14="http://schemas.microsoft.com/office/powerpoint/2010/main" val="3956146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9ACF57-9C21-868F-D620-1A497A289F9A}"/>
              </a:ext>
            </a:extLst>
          </p:cNvPr>
          <p:cNvSpPr>
            <a:spLocks noGrp="1"/>
          </p:cNvSpPr>
          <p:nvPr>
            <p:ph type="title"/>
          </p:nvPr>
        </p:nvSpPr>
        <p:spPr/>
        <p:txBody>
          <a:bodyPr/>
          <a:lstStyle/>
          <a:p>
            <a:r>
              <a:rPr lang="en-GB" dirty="0"/>
              <a:t>Picture Gallery</a:t>
            </a:r>
          </a:p>
        </p:txBody>
      </p:sp>
      <p:pic>
        <p:nvPicPr>
          <p:cNvPr id="9" name="Picture 8" descr="A board with pictures and notes">
            <a:extLst>
              <a:ext uri="{FF2B5EF4-FFF2-40B4-BE49-F238E27FC236}">
                <a16:creationId xmlns:a16="http://schemas.microsoft.com/office/drawing/2014/main" id="{545D4662-E195-9BFF-432C-5C34135945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752600"/>
            <a:ext cx="2872835" cy="215911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Picture 10" descr="A bulletin board with many pieces of paper&#10;&#10;Description automatically generated">
            <a:extLst>
              <a:ext uri="{FF2B5EF4-FFF2-40B4-BE49-F238E27FC236}">
                <a16:creationId xmlns:a16="http://schemas.microsoft.com/office/drawing/2014/main" id="{9F55B181-9645-3DBE-B1C2-58508BCFE6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8131" y="4365104"/>
            <a:ext cx="2914267" cy="219025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 name="Picture 2">
            <a:extLst>
              <a:ext uri="{FF2B5EF4-FFF2-40B4-BE49-F238E27FC236}">
                <a16:creationId xmlns:a16="http://schemas.microsoft.com/office/drawing/2014/main" id="{6D39CF00-C88E-7AE8-8775-91379D36A33F}"/>
              </a:ext>
            </a:extLst>
          </p:cNvPr>
          <p:cNvPicPr>
            <a:picLocks noChangeAspect="1"/>
          </p:cNvPicPr>
          <p:nvPr/>
        </p:nvPicPr>
        <p:blipFill>
          <a:blip r:embed="rId5"/>
          <a:stretch>
            <a:fillRect/>
          </a:stretch>
        </p:blipFill>
        <p:spPr>
          <a:xfrm>
            <a:off x="5849627" y="1710694"/>
            <a:ext cx="2608573" cy="33860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TextBox 3">
            <a:extLst>
              <a:ext uri="{FF2B5EF4-FFF2-40B4-BE49-F238E27FC236}">
                <a16:creationId xmlns:a16="http://schemas.microsoft.com/office/drawing/2014/main" id="{60B4333C-AD8D-2DEB-EF80-627B1AB96C6B}"/>
              </a:ext>
            </a:extLst>
          </p:cNvPr>
          <p:cNvSpPr txBox="1"/>
          <p:nvPr/>
        </p:nvSpPr>
        <p:spPr>
          <a:xfrm>
            <a:off x="5860488" y="5275565"/>
            <a:ext cx="2754821" cy="369332"/>
          </a:xfrm>
          <a:prstGeom prst="rect">
            <a:avLst/>
          </a:prstGeom>
          <a:noFill/>
        </p:spPr>
        <p:txBody>
          <a:bodyPr wrap="square" rtlCol="0">
            <a:spAutoFit/>
          </a:bodyPr>
          <a:lstStyle/>
          <a:p>
            <a:r>
              <a:rPr lang="en-GB" sz="1800" dirty="0">
                <a:latin typeface="+mn-lt"/>
              </a:rPr>
              <a:t>Emergency Department</a:t>
            </a:r>
          </a:p>
        </p:txBody>
      </p:sp>
      <p:sp>
        <p:nvSpPr>
          <p:cNvPr id="5" name="TextBox 4">
            <a:extLst>
              <a:ext uri="{FF2B5EF4-FFF2-40B4-BE49-F238E27FC236}">
                <a16:creationId xmlns:a16="http://schemas.microsoft.com/office/drawing/2014/main" id="{2D9B731F-3E9B-71D7-FCEE-DBA8566A573B}"/>
              </a:ext>
            </a:extLst>
          </p:cNvPr>
          <p:cNvSpPr txBox="1"/>
          <p:nvPr/>
        </p:nvSpPr>
        <p:spPr>
          <a:xfrm>
            <a:off x="675424" y="5054715"/>
            <a:ext cx="1728193" cy="646331"/>
          </a:xfrm>
          <a:prstGeom prst="rect">
            <a:avLst/>
          </a:prstGeom>
          <a:noFill/>
        </p:spPr>
        <p:txBody>
          <a:bodyPr wrap="square" rtlCol="0">
            <a:spAutoFit/>
          </a:bodyPr>
          <a:lstStyle/>
          <a:p>
            <a:r>
              <a:rPr lang="en-GB" sz="1800" dirty="0">
                <a:solidFill>
                  <a:schemeClr val="tx2"/>
                </a:solidFill>
                <a:latin typeface="+mn-lt"/>
              </a:rPr>
              <a:t>Fracture Clinic</a:t>
            </a:r>
          </a:p>
        </p:txBody>
      </p:sp>
      <p:sp>
        <p:nvSpPr>
          <p:cNvPr id="6" name="TextBox 5">
            <a:extLst>
              <a:ext uri="{FF2B5EF4-FFF2-40B4-BE49-F238E27FC236}">
                <a16:creationId xmlns:a16="http://schemas.microsoft.com/office/drawing/2014/main" id="{153BD23A-0E0A-001F-69F4-7E4DD8571F9C}"/>
              </a:ext>
            </a:extLst>
          </p:cNvPr>
          <p:cNvSpPr txBox="1"/>
          <p:nvPr/>
        </p:nvSpPr>
        <p:spPr>
          <a:xfrm>
            <a:off x="3729606" y="2647491"/>
            <a:ext cx="1800200" cy="369332"/>
          </a:xfrm>
          <a:prstGeom prst="rect">
            <a:avLst/>
          </a:prstGeom>
          <a:noFill/>
        </p:spPr>
        <p:txBody>
          <a:bodyPr wrap="square" rtlCol="0">
            <a:spAutoFit/>
          </a:bodyPr>
          <a:lstStyle/>
          <a:p>
            <a:r>
              <a:rPr lang="en-GB" sz="1800" dirty="0">
                <a:solidFill>
                  <a:schemeClr val="tx2"/>
                </a:solidFill>
                <a:latin typeface="+mn-lt"/>
              </a:rPr>
              <a:t>Urgent Care </a:t>
            </a:r>
          </a:p>
        </p:txBody>
      </p:sp>
    </p:spTree>
    <p:extLst>
      <p:ext uri="{BB962C8B-B14F-4D97-AF65-F5344CB8AC3E}">
        <p14:creationId xmlns:p14="http://schemas.microsoft.com/office/powerpoint/2010/main" val="1702880347"/>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D53527-D831-A772-74A7-3387D9A7C71C}"/>
              </a:ext>
            </a:extLst>
          </p:cNvPr>
          <p:cNvSpPr>
            <a:spLocks noGrp="1"/>
          </p:cNvSpPr>
          <p:nvPr>
            <p:ph type="title"/>
          </p:nvPr>
        </p:nvSpPr>
        <p:spPr/>
        <p:txBody>
          <a:bodyPr/>
          <a:lstStyle/>
          <a:p>
            <a:r>
              <a:rPr lang="en-GB" dirty="0"/>
              <a:t>Staff Experience – Trauma &amp; Orthopaedics Team</a:t>
            </a:r>
          </a:p>
        </p:txBody>
      </p:sp>
      <p:sp>
        <p:nvSpPr>
          <p:cNvPr id="6" name="Content Placeholder 5">
            <a:extLst>
              <a:ext uri="{FF2B5EF4-FFF2-40B4-BE49-F238E27FC236}">
                <a16:creationId xmlns:a16="http://schemas.microsoft.com/office/drawing/2014/main" id="{AF1F32C7-7A38-5B22-BAB8-67A61B458C69}"/>
              </a:ext>
            </a:extLst>
          </p:cNvPr>
          <p:cNvSpPr>
            <a:spLocks noGrp="1"/>
          </p:cNvSpPr>
          <p:nvPr>
            <p:ph sz="half" idx="1"/>
          </p:nvPr>
        </p:nvSpPr>
        <p:spPr/>
        <p:txBody>
          <a:bodyPr/>
          <a:lstStyle/>
          <a:p>
            <a:pPr marL="0" indent="0" algn="l" fontAlgn="base">
              <a:buNone/>
            </a:pPr>
            <a:r>
              <a:rPr lang="en-GB" sz="1400" b="0" i="0" dirty="0">
                <a:effectLst/>
                <a:latin typeface="+mj-lt"/>
              </a:rPr>
              <a:t>“I think that Care Opinion is an excellent platform for service users to provide meaningful feedback.</a:t>
            </a:r>
          </a:p>
          <a:p>
            <a:pPr marL="0" indent="0" algn="l" fontAlgn="base">
              <a:buNone/>
            </a:pPr>
            <a:endParaRPr lang="en-GB" sz="1400" b="0" i="0" dirty="0">
              <a:effectLst/>
              <a:latin typeface="+mj-lt"/>
            </a:endParaRPr>
          </a:p>
          <a:p>
            <a:pPr marL="0" indent="0" algn="l" fontAlgn="base">
              <a:buNone/>
            </a:pPr>
            <a:r>
              <a:rPr lang="en-GB" sz="1400" b="0" i="0" dirty="0">
                <a:effectLst/>
                <a:latin typeface="+mj-lt"/>
              </a:rPr>
              <a:t>It makes it easy for patients and their families to offer thanks and feedback direct to point of care. It is useful get constructive criticism to learn from and staff really respond well to positive comments and thanks which is good for department moral!   </a:t>
            </a:r>
            <a:br>
              <a:rPr lang="en-GB" sz="1400" b="0" i="0" dirty="0">
                <a:effectLst/>
                <a:latin typeface="+mj-lt"/>
              </a:rPr>
            </a:br>
            <a:endParaRPr lang="en-GB" sz="1400" b="0" i="0" dirty="0">
              <a:effectLst/>
              <a:latin typeface="+mj-lt"/>
            </a:endParaRPr>
          </a:p>
          <a:p>
            <a:pPr marL="0" indent="0" algn="l" fontAlgn="base">
              <a:buNone/>
            </a:pPr>
            <a:r>
              <a:rPr lang="en-GB" sz="1400" b="0" i="0" dirty="0">
                <a:effectLst/>
                <a:latin typeface="+mj-lt"/>
              </a:rPr>
              <a:t>We use it for patient related feedback for appraisal and also as a tool for staff wellbeing at our daily huddles!”</a:t>
            </a:r>
          </a:p>
          <a:p>
            <a:pPr marL="0" indent="0" algn="l" fontAlgn="base">
              <a:buNone/>
            </a:pPr>
            <a:endParaRPr lang="en-GB" sz="1400" dirty="0">
              <a:latin typeface="+mj-lt"/>
            </a:endParaRPr>
          </a:p>
          <a:p>
            <a:pPr marL="0" indent="0" algn="l" fontAlgn="base">
              <a:buNone/>
            </a:pPr>
            <a:r>
              <a:rPr lang="en-GB" sz="1400" b="0" i="0" dirty="0">
                <a:effectLst/>
                <a:latin typeface="+mj-lt"/>
              </a:rPr>
              <a:t>Kevin McCloskey</a:t>
            </a:r>
          </a:p>
          <a:p>
            <a:pPr marL="0" indent="0" algn="l" fontAlgn="base">
              <a:buNone/>
            </a:pPr>
            <a:r>
              <a:rPr lang="en-GB" sz="1400" dirty="0">
                <a:latin typeface="+mj-lt"/>
              </a:rPr>
              <a:t>Senior Charge Nurse</a:t>
            </a:r>
          </a:p>
          <a:p>
            <a:pPr marL="0" indent="0" algn="l" fontAlgn="base">
              <a:buNone/>
            </a:pPr>
            <a:r>
              <a:rPr lang="en-GB" sz="1400" dirty="0">
                <a:latin typeface="+mj-lt"/>
              </a:rPr>
              <a:t>Trauma &amp; Orthopaedics</a:t>
            </a:r>
            <a:endParaRPr lang="en-GB" sz="1600" dirty="0">
              <a:latin typeface="+mj-lt"/>
            </a:endParaRPr>
          </a:p>
          <a:p>
            <a:pPr marL="0" indent="0" algn="l" fontAlgn="base">
              <a:buNone/>
            </a:pPr>
            <a:endParaRPr lang="en-GB" sz="1600" b="0" i="0" dirty="0">
              <a:solidFill>
                <a:srgbClr val="000000"/>
              </a:solidFill>
              <a:effectLst/>
              <a:latin typeface="+mj-lt"/>
            </a:endParaRPr>
          </a:p>
          <a:p>
            <a:endParaRPr lang="en-GB" dirty="0"/>
          </a:p>
        </p:txBody>
      </p:sp>
      <p:pic>
        <p:nvPicPr>
          <p:cNvPr id="1026" name="Picture 2">
            <a:extLst>
              <a:ext uri="{FF2B5EF4-FFF2-40B4-BE49-F238E27FC236}">
                <a16:creationId xmlns:a16="http://schemas.microsoft.com/office/drawing/2014/main" id="{14F1D80B-FFF0-3CCE-C37B-7214DD79CE6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731294"/>
            <a:ext cx="38100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564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75F5F-4287-5725-FBA0-409379B933BE}"/>
              </a:ext>
            </a:extLst>
          </p:cNvPr>
          <p:cNvSpPr>
            <a:spLocks noGrp="1"/>
          </p:cNvSpPr>
          <p:nvPr>
            <p:ph type="title"/>
          </p:nvPr>
        </p:nvSpPr>
        <p:spPr>
          <a:xfrm>
            <a:off x="685800" y="609600"/>
            <a:ext cx="6705600" cy="1143000"/>
          </a:xfrm>
        </p:spPr>
        <p:txBody>
          <a:bodyPr wrap="square" anchor="ctr">
            <a:normAutofit/>
          </a:bodyPr>
          <a:lstStyle/>
          <a:p>
            <a:pPr>
              <a:lnSpc>
                <a:spcPct val="90000"/>
              </a:lnSpc>
            </a:pPr>
            <a:r>
              <a:rPr lang="en-GB" dirty="0"/>
              <a:t>Staff Experience – Surgical Skin Team</a:t>
            </a:r>
            <a:endParaRPr lang="en-GB"/>
          </a:p>
        </p:txBody>
      </p:sp>
      <p:sp>
        <p:nvSpPr>
          <p:cNvPr id="8" name="Content Placeholder 7">
            <a:extLst>
              <a:ext uri="{FF2B5EF4-FFF2-40B4-BE49-F238E27FC236}">
                <a16:creationId xmlns:a16="http://schemas.microsoft.com/office/drawing/2014/main" id="{0C681B08-0920-DD90-FE6A-13CA0B14012B}"/>
              </a:ext>
            </a:extLst>
          </p:cNvPr>
          <p:cNvSpPr>
            <a:spLocks noGrp="1"/>
          </p:cNvSpPr>
          <p:nvPr>
            <p:ph sz="half" idx="1"/>
          </p:nvPr>
        </p:nvSpPr>
        <p:spPr>
          <a:xfrm>
            <a:off x="685800" y="1981200"/>
            <a:ext cx="3810000" cy="4688160"/>
          </a:xfrm>
        </p:spPr>
        <p:txBody>
          <a:bodyPr wrap="square" anchor="t">
            <a:normAutofit fontScale="92500" lnSpcReduction="10000"/>
          </a:bodyPr>
          <a:lstStyle/>
          <a:p>
            <a:pPr marL="0" indent="0" fontAlgn="base">
              <a:lnSpc>
                <a:spcPct val="90000"/>
              </a:lnSpc>
              <a:buNone/>
            </a:pPr>
            <a:r>
              <a:rPr lang="en-GB" sz="1300" dirty="0">
                <a:effectLst/>
                <a:latin typeface="+mj-lt"/>
              </a:rPr>
              <a:t>“We have been using care opinion for a number of years now in the surgical skin team and find it a very useful evaluation tool for our service.  We value the experience of our patients, it is a quick and easy method to request information from our patients.  We ask for feedback about things we do well and things we could improve upon.   Each patient is given a care opinion card when they leave, and we explain that feedback is optional but appreciated.</a:t>
            </a:r>
          </a:p>
          <a:p>
            <a:pPr marL="0" indent="0" fontAlgn="base">
              <a:lnSpc>
                <a:spcPct val="90000"/>
              </a:lnSpc>
              <a:buNone/>
            </a:pPr>
            <a:endParaRPr lang="en-GB" sz="1300" dirty="0">
              <a:effectLst/>
              <a:latin typeface="+mj-lt"/>
            </a:endParaRPr>
          </a:p>
          <a:p>
            <a:pPr marL="0" indent="0" fontAlgn="base">
              <a:lnSpc>
                <a:spcPct val="90000"/>
              </a:lnSpc>
              <a:buNone/>
            </a:pPr>
            <a:r>
              <a:rPr lang="en-GB" sz="1300" dirty="0">
                <a:effectLst/>
                <a:latin typeface="+mj-lt"/>
              </a:rPr>
              <a:t>We use the feedback for service improvement,  and also to expand on the areas they say we do well.  It allows our managers to see areas where we are excelling and possibly areas that need improvement.  It can be a wee wakeup call if there is something that hasn't gone quite so well and it can be good for staff morale when we receive positive feedback.  I use the feedback as part of my revalidation process with the NMC also.  Hopefully future patients may feel a sense of reassurance if they get a chance to read some of the stories prior to coming in.  We find it an easy and rewarding way of engaging with our patients. ”</a:t>
            </a:r>
          </a:p>
          <a:p>
            <a:pPr marL="0" indent="0" fontAlgn="base">
              <a:lnSpc>
                <a:spcPct val="90000"/>
              </a:lnSpc>
              <a:buNone/>
            </a:pPr>
            <a:endParaRPr lang="en-GB" sz="1300" dirty="0"/>
          </a:p>
          <a:p>
            <a:pPr marL="0" indent="0" fontAlgn="base">
              <a:lnSpc>
                <a:spcPct val="90000"/>
              </a:lnSpc>
              <a:buNone/>
            </a:pPr>
            <a:r>
              <a:rPr lang="en-GB" sz="1300" dirty="0" err="1">
                <a:effectLst/>
              </a:rPr>
              <a:t>Kirsteen</a:t>
            </a:r>
            <a:r>
              <a:rPr lang="en-GB" sz="1300" dirty="0">
                <a:effectLst/>
              </a:rPr>
              <a:t> </a:t>
            </a:r>
            <a:r>
              <a:rPr lang="en-GB" sz="1300" dirty="0" err="1">
                <a:effectLst/>
              </a:rPr>
              <a:t>Easson</a:t>
            </a:r>
            <a:endParaRPr lang="en-GB" sz="1300" dirty="0">
              <a:effectLst/>
            </a:endParaRPr>
          </a:p>
          <a:p>
            <a:pPr marL="0" indent="0" fontAlgn="base">
              <a:lnSpc>
                <a:spcPct val="90000"/>
              </a:lnSpc>
              <a:buNone/>
            </a:pPr>
            <a:r>
              <a:rPr lang="en-GB" sz="1300" dirty="0"/>
              <a:t>Surgical Skin Nurse Practitioner</a:t>
            </a:r>
            <a:endParaRPr lang="en-GB" sz="1300" dirty="0">
              <a:effectLst/>
            </a:endParaRPr>
          </a:p>
          <a:p>
            <a:pPr marL="0" indent="0">
              <a:lnSpc>
                <a:spcPct val="90000"/>
              </a:lnSpc>
              <a:buNone/>
            </a:pPr>
            <a:br>
              <a:rPr lang="en-GB" sz="1100" dirty="0">
                <a:effectLst/>
              </a:rPr>
            </a:br>
            <a:endParaRPr lang="en-GB" sz="1100" dirty="0"/>
          </a:p>
        </p:txBody>
      </p:sp>
      <p:pic>
        <p:nvPicPr>
          <p:cNvPr id="9" name="Content Placeholder 8">
            <a:extLst>
              <a:ext uri="{FF2B5EF4-FFF2-40B4-BE49-F238E27FC236}">
                <a16:creationId xmlns:a16="http://schemas.microsoft.com/office/drawing/2014/main" id="{DC6872B7-236D-F7E0-EE23-DA661954FE48}"/>
              </a:ext>
            </a:extLst>
          </p:cNvPr>
          <p:cNvPicPr>
            <a:picLocks noGrp="1" noChangeAspect="1"/>
          </p:cNvPicPr>
          <p:nvPr>
            <p:ph sz="half" idx="2"/>
          </p:nvPr>
        </p:nvPicPr>
        <p:blipFill rotWithShape="1">
          <a:blip r:embed="rId2"/>
          <a:srcRect r="13480" b="3"/>
          <a:stretch/>
        </p:blipFill>
        <p:spPr>
          <a:xfrm>
            <a:off x="4648200" y="2208212"/>
            <a:ext cx="3810000" cy="4040188"/>
          </a:xfrm>
          <a:noFill/>
        </p:spPr>
      </p:pic>
    </p:spTree>
    <p:extLst>
      <p:ext uri="{BB962C8B-B14F-4D97-AF65-F5344CB8AC3E}">
        <p14:creationId xmlns:p14="http://schemas.microsoft.com/office/powerpoint/2010/main" val="3209042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58BCD6-EB89-2699-5335-EE0E7265C1AF}"/>
              </a:ext>
            </a:extLst>
          </p:cNvPr>
          <p:cNvSpPr>
            <a:spLocks noGrp="1"/>
          </p:cNvSpPr>
          <p:nvPr>
            <p:ph type="title"/>
          </p:nvPr>
        </p:nvSpPr>
        <p:spPr/>
        <p:txBody>
          <a:bodyPr/>
          <a:lstStyle/>
          <a:p>
            <a:r>
              <a:rPr lang="en-GB" dirty="0"/>
              <a:t>Staff Experience – Senior Management </a:t>
            </a:r>
          </a:p>
        </p:txBody>
      </p:sp>
      <p:sp>
        <p:nvSpPr>
          <p:cNvPr id="4" name="Content Placeholder 3">
            <a:extLst>
              <a:ext uri="{FF2B5EF4-FFF2-40B4-BE49-F238E27FC236}">
                <a16:creationId xmlns:a16="http://schemas.microsoft.com/office/drawing/2014/main" id="{AD5FE0DB-0D7A-4A74-1A36-E613C83C5E59}"/>
              </a:ext>
            </a:extLst>
          </p:cNvPr>
          <p:cNvSpPr>
            <a:spLocks noGrp="1"/>
          </p:cNvSpPr>
          <p:nvPr>
            <p:ph idx="1"/>
          </p:nvPr>
        </p:nvSpPr>
        <p:spPr/>
        <p:txBody>
          <a:bodyPr/>
          <a:lstStyle/>
          <a:p>
            <a:pPr marL="0" indent="0" rtl="0">
              <a:buNone/>
            </a:pPr>
            <a:endParaRPr lang="en-GB" sz="1600" dirty="0"/>
          </a:p>
          <a:p>
            <a:pPr marL="0" indent="0" rtl="0">
              <a:buNone/>
            </a:pPr>
            <a:r>
              <a:rPr lang="en-GB" sz="1600" dirty="0"/>
              <a:t>“As an organisation, we're really proud to see how many of our staff and patients use Care Opinion to share their stories. Both good and bad, we rely upon the feedback shared  to support local level learning across all of our areas.  Every story is shared directly with the staff involved and most areas now have their own feedback boards to share their stories across the department. </a:t>
            </a:r>
          </a:p>
          <a:p>
            <a:pPr marL="0" indent="0" rtl="0">
              <a:buNone/>
            </a:pPr>
            <a:endParaRPr lang="en-GB" sz="1600" dirty="0"/>
          </a:p>
          <a:p>
            <a:pPr marL="0" indent="0" rtl="0">
              <a:buNone/>
            </a:pPr>
            <a:r>
              <a:rPr lang="en-GB" sz="1600" dirty="0"/>
              <a:t>The teams really benefit from hearing what has gone well, it's exceptionally rewarding to know that you've made a difference to someone's day under what would routinely be stressful circumstances. Equally, it offers us essential opportunities to improve if we know that things haven't gone as well as we would have hoped. Sharing these stories directly with the teams involved offers the right person the opportunity to respond quickly to resolve any issues”</a:t>
            </a:r>
          </a:p>
          <a:p>
            <a:endParaRPr lang="en-GB" dirty="0"/>
          </a:p>
        </p:txBody>
      </p:sp>
    </p:spTree>
    <p:extLst>
      <p:ext uri="{BB962C8B-B14F-4D97-AF65-F5344CB8AC3E}">
        <p14:creationId xmlns:p14="http://schemas.microsoft.com/office/powerpoint/2010/main" val="1877473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0195A-355A-A8D8-8CA8-CB35A9FDB18E}"/>
              </a:ext>
            </a:extLst>
          </p:cNvPr>
          <p:cNvSpPr>
            <a:spLocks noGrp="1"/>
          </p:cNvSpPr>
          <p:nvPr>
            <p:ph type="title"/>
          </p:nvPr>
        </p:nvSpPr>
        <p:spPr/>
        <p:txBody>
          <a:bodyPr/>
          <a:lstStyle/>
          <a:p>
            <a:r>
              <a:rPr lang="en-GB" dirty="0"/>
              <a:t>So….what’s next</a:t>
            </a:r>
          </a:p>
        </p:txBody>
      </p:sp>
      <p:sp>
        <p:nvSpPr>
          <p:cNvPr id="3" name="Content Placeholder 2">
            <a:extLst>
              <a:ext uri="{FF2B5EF4-FFF2-40B4-BE49-F238E27FC236}">
                <a16:creationId xmlns:a16="http://schemas.microsoft.com/office/drawing/2014/main" id="{6998FC3A-4FB0-6D31-BDAE-F1C9870267A7}"/>
              </a:ext>
            </a:extLst>
          </p:cNvPr>
          <p:cNvSpPr>
            <a:spLocks noGrp="1"/>
          </p:cNvSpPr>
          <p:nvPr>
            <p:ph idx="1"/>
          </p:nvPr>
        </p:nvSpPr>
        <p:spPr/>
        <p:txBody>
          <a:bodyPr/>
          <a:lstStyle/>
          <a:p>
            <a:r>
              <a:rPr lang="en-GB" sz="2400" dirty="0"/>
              <a:t>Continue to grow the Care Opinion family across NHS Forth Valley</a:t>
            </a:r>
          </a:p>
          <a:p>
            <a:r>
              <a:rPr lang="en-GB" sz="2400" dirty="0"/>
              <a:t>Evidence the learning and changes made through the tools provided by Care Opinion</a:t>
            </a:r>
          </a:p>
          <a:p>
            <a:r>
              <a:rPr lang="en-GB" sz="2400" dirty="0"/>
              <a:t>Demonstrating the benefits of care opinion to staff and patients/families/carers</a:t>
            </a:r>
          </a:p>
          <a:p>
            <a:r>
              <a:rPr lang="en-GB" sz="2400" dirty="0"/>
              <a:t>Promoting the benefits of Care Opinion to show  learning and good practice</a:t>
            </a:r>
          </a:p>
          <a:p>
            <a:r>
              <a:rPr lang="en-GB" sz="2400" dirty="0"/>
              <a:t>Engage with young people to gather their views and stories, ensuring their voices are heard.</a:t>
            </a:r>
            <a:endParaRPr lang="en-GB" sz="1600" dirty="0"/>
          </a:p>
        </p:txBody>
      </p:sp>
    </p:spTree>
    <p:extLst>
      <p:ext uri="{BB962C8B-B14F-4D97-AF65-F5344CB8AC3E}">
        <p14:creationId xmlns:p14="http://schemas.microsoft.com/office/powerpoint/2010/main" val="407744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3313C4-0D93-2761-6A45-770B3E53A453}"/>
              </a:ext>
            </a:extLst>
          </p:cNvPr>
          <p:cNvSpPr>
            <a:spLocks noGrp="1"/>
          </p:cNvSpPr>
          <p:nvPr>
            <p:ph type="title"/>
          </p:nvPr>
        </p:nvSpPr>
        <p:spPr>
          <a:xfrm>
            <a:off x="1259632" y="2636912"/>
            <a:ext cx="6705600" cy="1143000"/>
          </a:xfrm>
        </p:spPr>
        <p:txBody>
          <a:bodyPr/>
          <a:lstStyle/>
          <a:p>
            <a:pPr algn="ctr"/>
            <a:r>
              <a:rPr lang="en-GB" dirty="0"/>
              <a:t>Questions</a:t>
            </a:r>
          </a:p>
        </p:txBody>
      </p:sp>
    </p:spTree>
    <p:extLst>
      <p:ext uri="{BB962C8B-B14F-4D97-AF65-F5344CB8AC3E}">
        <p14:creationId xmlns:p14="http://schemas.microsoft.com/office/powerpoint/2010/main" val="2478063302"/>
      </p:ext>
    </p:extLst>
  </p:cSld>
  <p:clrMapOvr>
    <a:masterClrMapping/>
  </p:clrMapOvr>
</p:sld>
</file>

<file path=ppt/theme/theme1.xml><?xml version="1.0" encoding="utf-8"?>
<a:theme xmlns:a="http://schemas.openxmlformats.org/drawingml/2006/main" name="clinical change project template">
  <a:themeElements>
    <a:clrScheme name="NHS FV Accessible">
      <a:dk1>
        <a:sysClr val="windowText" lastClr="000000"/>
      </a:dk1>
      <a:lt1>
        <a:sysClr val="window" lastClr="FFFFFF"/>
      </a:lt1>
      <a:dk2>
        <a:srgbClr val="013664"/>
      </a:dk2>
      <a:lt2>
        <a:srgbClr val="EEECE1"/>
      </a:lt2>
      <a:accent1>
        <a:srgbClr val="0965BB"/>
      </a:accent1>
      <a:accent2>
        <a:srgbClr val="195991"/>
      </a:accent2>
      <a:accent3>
        <a:srgbClr val="E22721"/>
      </a:accent3>
      <a:accent4>
        <a:srgbClr val="0D5C63"/>
      </a:accent4>
      <a:accent5>
        <a:srgbClr val="008844"/>
      </a:accent5>
      <a:accent6>
        <a:srgbClr val="006600"/>
      </a:accent6>
      <a:hlink>
        <a:srgbClr val="0965BB"/>
      </a:hlink>
      <a:folHlink>
        <a:srgbClr val="770652"/>
      </a:folHlink>
    </a:clrScheme>
    <a:fontScheme name="clinical change projec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Times New Roman" charset="0"/>
          </a:defRPr>
        </a:defPPr>
      </a:lstStyle>
    </a:lnDef>
  </a:objectDefaults>
  <a:extraClrSchemeLst>
    <a:extraClrScheme>
      <a:clrScheme name="clinical change project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inical change project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inical change project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inical change project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inical change projec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inical change projec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inical change projec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 Presentation – White Background.pptx" id="{4F7875B5-E6A8-46A7-9EA5-AE2271DE49C4}" vid="{722173C7-9FB1-46E2-A6E7-10DDCC4CF02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47fa861-369f-4035-a868-dd727a8f1ebe">
      <Terms xmlns="http://schemas.microsoft.com/office/infopath/2007/PartnerControls"/>
    </lcf76f155ced4ddcb4097134ff3c332f>
    <TaxCatchAll xmlns="db480776-5128-43a3-b677-12ebb2d77427" xsi:nil="true"/>
    <Item xmlns="f47fa861-369f-4035-a868-dd727a8f1eb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F03EE9F9D4584D9F8D952715690C56" ma:contentTypeVersion="19" ma:contentTypeDescription="Create a new document." ma:contentTypeScope="" ma:versionID="58a71a3a1e732bfcba6cdfd699e0d2a0">
  <xsd:schema xmlns:xsd="http://www.w3.org/2001/XMLSchema" xmlns:xs="http://www.w3.org/2001/XMLSchema" xmlns:p="http://schemas.microsoft.com/office/2006/metadata/properties" xmlns:ns2="f47fa861-369f-4035-a868-dd727a8f1ebe" xmlns:ns3="db480776-5128-43a3-b677-12ebb2d77427" targetNamespace="http://schemas.microsoft.com/office/2006/metadata/properties" ma:root="true" ma:fieldsID="7ced588b67813c0831b083fc936ddf33" ns2:_="" ns3:_="">
    <xsd:import namespace="f47fa861-369f-4035-a868-dd727a8f1ebe"/>
    <xsd:import namespace="db480776-5128-43a3-b677-12ebb2d7742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Item"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fa861-369f-4035-a868-dd727a8f1e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2538014-3380-4b7f-a977-2ee071dd44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Item" ma:index="25" nillable="true" ma:displayName="Item" ma:format="Dropdown" ma:internalName="Item">
      <xsd:simpleType>
        <xsd:restriction base="dms:Text">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480776-5128-43a3-b677-12ebb2d7742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89f4d8-c32d-4bf2-a081-9960b98df5c1}" ma:internalName="TaxCatchAll" ma:showField="CatchAllData" ma:web="db480776-5128-43a3-b677-12ebb2d774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963F71-15DC-42DF-90C4-B39B0A21F383}">
  <ds:schemaRefs>
    <ds:schemaRef ds:uri="http://schemas.microsoft.com/sharepoint/v3/contenttype/forms"/>
  </ds:schemaRefs>
</ds:datastoreItem>
</file>

<file path=customXml/itemProps2.xml><?xml version="1.0" encoding="utf-8"?>
<ds:datastoreItem xmlns:ds="http://schemas.openxmlformats.org/officeDocument/2006/customXml" ds:itemID="{16AE35D7-1A13-4B99-93AF-9CC9452488AF}">
  <ds:schemaRefs>
    <ds:schemaRef ds:uri="http://schemas.microsoft.com/office/2006/metadata/properties"/>
    <ds:schemaRef ds:uri="http://schemas.microsoft.com/office/infopath/2007/PartnerControls"/>
    <ds:schemaRef ds:uri="62d0df6f-6dfc-4203-ac95-684c723fa31d"/>
    <ds:schemaRef ds:uri="e55db5ae-2959-4503-b968-0f874f683114"/>
  </ds:schemaRefs>
</ds:datastoreItem>
</file>

<file path=customXml/itemProps3.xml><?xml version="1.0" encoding="utf-8"?>
<ds:datastoreItem xmlns:ds="http://schemas.openxmlformats.org/officeDocument/2006/customXml" ds:itemID="{B6742D05-B708-4D12-8C79-354973A36828}"/>
</file>

<file path=docMetadata/LabelInfo.xml><?xml version="1.0" encoding="utf-8"?>
<clbl:labelList xmlns:clbl="http://schemas.microsoft.com/office/2020/mipLabelMetadata">
  <clbl:label id="{b4199b9c-a89e-442f-9799-431511f14748}" enabled="1" method="Privileged" siteId="{10efe0bd-a030-4bca-809c-b5e6745e499a}" contentBits="0" removed="0"/>
</clbl:labelList>
</file>

<file path=docProps/app.xml><?xml version="1.0" encoding="utf-8"?>
<Properties xmlns="http://schemas.openxmlformats.org/officeDocument/2006/extended-properties" xmlns:vt="http://schemas.openxmlformats.org/officeDocument/2006/docPropsVTypes">
  <Template>PowerPoint Presentation – White Background</Template>
  <TotalTime>1375</TotalTime>
  <Words>762</Words>
  <Application>Microsoft Office PowerPoint</Application>
  <PresentationFormat>On-screen Show (4:3)</PresentationFormat>
  <Paragraphs>65</Paragraphs>
  <Slides>9</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Times New Roman</vt:lpstr>
      <vt:lpstr>clinical change project template</vt:lpstr>
      <vt:lpstr>Care Opinion……..so what?</vt:lpstr>
      <vt:lpstr>Introductions </vt:lpstr>
      <vt:lpstr>So what….how we use it</vt:lpstr>
      <vt:lpstr>Picture Gallery</vt:lpstr>
      <vt:lpstr>Staff Experience – Trauma &amp; Orthopaedics Team</vt:lpstr>
      <vt:lpstr>Staff Experience – Surgical Skin Team</vt:lpstr>
      <vt:lpstr>Staff Experience – Senior Management </vt:lpstr>
      <vt:lpstr>So….what’s next</vt:lpstr>
      <vt:lpstr>Questions</vt:lpstr>
    </vt:vector>
  </TitlesOfParts>
  <Company>NHS Forth Valley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Opinion……..so what?</dc:title>
  <dc:creator>Pauline Donnelly (NHS Forth Valley)</dc:creator>
  <cp:lastModifiedBy>Pauline Donnelly (NHS Forth Valley)</cp:lastModifiedBy>
  <cp:revision>5</cp:revision>
  <cp:lastPrinted>2004-09-30T09:55:04Z</cp:lastPrinted>
  <dcterms:created xsi:type="dcterms:W3CDTF">2024-04-29T13:25:43Z</dcterms:created>
  <dcterms:modified xsi:type="dcterms:W3CDTF">2024-05-01T11:49:06Z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4199b9c-a89e-442f-9799-431511f14748_Enabled">
    <vt:lpwstr>true</vt:lpwstr>
  </property>
  <property fmtid="{D5CDD505-2E9C-101B-9397-08002B2CF9AE}" pid="3" name="MSIP_Label_b4199b9c-a89e-442f-9799-431511f14748_SetDate">
    <vt:lpwstr>2023-08-23T12:35:17Z</vt:lpwstr>
  </property>
  <property fmtid="{D5CDD505-2E9C-101B-9397-08002B2CF9AE}" pid="4" name="MSIP_Label_b4199b9c-a89e-442f-9799-431511f14748_Method">
    <vt:lpwstr>Privileged</vt:lpwstr>
  </property>
  <property fmtid="{D5CDD505-2E9C-101B-9397-08002B2CF9AE}" pid="5" name="MSIP_Label_b4199b9c-a89e-442f-9799-431511f14748_Name">
    <vt:lpwstr>OFFICIAL</vt:lpwstr>
  </property>
  <property fmtid="{D5CDD505-2E9C-101B-9397-08002B2CF9AE}" pid="6" name="MSIP_Label_b4199b9c-a89e-442f-9799-431511f14748_SiteId">
    <vt:lpwstr>10efe0bd-a030-4bca-809c-b5e6745e499a</vt:lpwstr>
  </property>
  <property fmtid="{D5CDD505-2E9C-101B-9397-08002B2CF9AE}" pid="7" name="MSIP_Label_b4199b9c-a89e-442f-9799-431511f14748_ActionId">
    <vt:lpwstr>85867829-6eab-46dc-9435-d96334f50547</vt:lpwstr>
  </property>
  <property fmtid="{D5CDD505-2E9C-101B-9397-08002B2CF9AE}" pid="8" name="MSIP_Label_b4199b9c-a89e-442f-9799-431511f14748_ContentBits">
    <vt:lpwstr>0</vt:lpwstr>
  </property>
  <property fmtid="{D5CDD505-2E9C-101B-9397-08002B2CF9AE}" pid="9" name="ContentTypeId">
    <vt:lpwstr>0x010100F372F870D55BB544B08E4F547B0A7E65</vt:lpwstr>
  </property>
</Properties>
</file>