
<file path=[Content_Types].xml><?xml version="1.0" encoding="utf-8"?>
<Types xmlns="http://schemas.openxmlformats.org/package/2006/content-types">
  <Default Extension="png" ContentType="image/png"/>
  <Default Extension="png&amp;ehk=SdSVTTiN" ContentType="image/png"/>
  <Default Extension="jpeg" ContentType="image/jpeg"/>
  <Default Extension="jpg&amp;ehk=" ContentType="image/jpeg"/>
  <Default Extension="jpg&amp;ehk=n8IaTLy" ContentType="image/jpeg"/>
  <Default Extension="jpg&amp;ehk=GFgX5Blsmy7b" ContentType="image/jpeg"/>
  <Default Extension="rels" ContentType="application/vnd.openxmlformats-package.relationships+xml"/>
  <Default Extension="xml" ContentType="application/xml"/>
  <Default Extension="jpg&amp;ehk=oznyhZx85t9z" ContentType="image/jpeg"/>
  <Default Extension="jpg&amp;ehk=i" ContentType="image/jpeg"/>
  <Default Extension="jpg&amp;ehk=kXUK6VCsBobIEW644D9ERw&amp;r=0&amp;pid=OfficeInsert" ContentType="image/jpeg"/>
  <Default Extension="jpg&amp;ehk=VK7aAyd" ContentType="image/jpeg"/>
  <Default Extension="jpg&amp;ehk=bwK36N" ContentType="image/jpeg"/>
  <Default Extension="png&amp;ehk=JWanmMfg7DBWLXpQjPlvDw&amp;r=0&amp;pid=OfficeInsert" ContentType="image/png"/>
  <Default Extension="jpg&amp;ehk=VI0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4" r:id="rId3"/>
    <p:sldId id="284" r:id="rId4"/>
    <p:sldId id="272" r:id="rId5"/>
    <p:sldId id="279" r:id="rId6"/>
    <p:sldId id="285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86"/>
    <a:srgbClr val="81BC00"/>
    <a:srgbClr val="B2C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Objects="1">
      <p:cViewPr varScale="1">
        <p:scale>
          <a:sx n="82" d="100"/>
          <a:sy n="82" d="100"/>
        </p:scale>
        <p:origin x="15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C9E5F-6970-4948-BAF1-40E282A73C32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6C17126A-81A3-41B7-84EE-8EDB5A3EAB10}">
      <dgm:prSet phldrT="[Text]"/>
      <dgm:spPr/>
      <dgm:t>
        <a:bodyPr/>
        <a:lstStyle/>
        <a:p>
          <a:r>
            <a:rPr lang="en-US" dirty="0"/>
            <a:t>Inputs</a:t>
          </a:r>
        </a:p>
      </dgm:t>
    </dgm:pt>
    <dgm:pt modelId="{556EDE01-B90E-4A5D-9D3C-160DB10282DE}" type="parTrans" cxnId="{11523214-B1FF-494B-8920-FE1029ECAF74}">
      <dgm:prSet/>
      <dgm:spPr/>
      <dgm:t>
        <a:bodyPr/>
        <a:lstStyle/>
        <a:p>
          <a:endParaRPr lang="en-US"/>
        </a:p>
      </dgm:t>
    </dgm:pt>
    <dgm:pt modelId="{104DBE80-457C-42D1-9846-58B546BE7680}" type="sibTrans" cxnId="{11523214-B1FF-494B-8920-FE1029ECAF74}">
      <dgm:prSet/>
      <dgm:spPr/>
      <dgm:t>
        <a:bodyPr/>
        <a:lstStyle/>
        <a:p>
          <a:endParaRPr lang="en-US"/>
        </a:p>
      </dgm:t>
    </dgm:pt>
    <dgm:pt modelId="{D6A9F175-77E4-4082-A2A1-2893900ED9A0}">
      <dgm:prSet phldrT="[Text]"/>
      <dgm:spPr/>
      <dgm:t>
        <a:bodyPr/>
        <a:lstStyle/>
        <a:p>
          <a:r>
            <a:rPr lang="en-US" dirty="0"/>
            <a:t>Outputs</a:t>
          </a:r>
        </a:p>
      </dgm:t>
    </dgm:pt>
    <dgm:pt modelId="{8F3AB7DD-6158-4219-AE87-272B88C0304D}" type="parTrans" cxnId="{D6C9D467-0D9E-4779-891B-5659070E1F0C}">
      <dgm:prSet/>
      <dgm:spPr/>
      <dgm:t>
        <a:bodyPr/>
        <a:lstStyle/>
        <a:p>
          <a:endParaRPr lang="en-US"/>
        </a:p>
      </dgm:t>
    </dgm:pt>
    <dgm:pt modelId="{4662C8DD-DDBB-492B-A9C0-B7F7A452F94E}" type="sibTrans" cxnId="{D6C9D467-0D9E-4779-891B-5659070E1F0C}">
      <dgm:prSet/>
      <dgm:spPr/>
      <dgm:t>
        <a:bodyPr/>
        <a:lstStyle/>
        <a:p>
          <a:endParaRPr lang="en-US"/>
        </a:p>
      </dgm:t>
    </dgm:pt>
    <dgm:pt modelId="{6D876589-0E25-404D-9ADD-BA2FCD167A06}">
      <dgm:prSet phldrT="[Text]"/>
      <dgm:spPr/>
      <dgm:t>
        <a:bodyPr/>
        <a:lstStyle/>
        <a:p>
          <a:r>
            <a:rPr lang="en-US" dirty="0"/>
            <a:t>Short term outcomes</a:t>
          </a:r>
        </a:p>
      </dgm:t>
    </dgm:pt>
    <dgm:pt modelId="{8F98EA00-0245-4A6F-A873-1B8571EBA67F}" type="parTrans" cxnId="{6140D6DE-0153-497B-B324-FC5FF4B92D06}">
      <dgm:prSet/>
      <dgm:spPr/>
      <dgm:t>
        <a:bodyPr/>
        <a:lstStyle/>
        <a:p>
          <a:endParaRPr lang="en-US"/>
        </a:p>
      </dgm:t>
    </dgm:pt>
    <dgm:pt modelId="{5FDF9EB8-24D3-4D89-813B-9222385A7DDF}" type="sibTrans" cxnId="{6140D6DE-0153-497B-B324-FC5FF4B92D06}">
      <dgm:prSet/>
      <dgm:spPr/>
      <dgm:t>
        <a:bodyPr/>
        <a:lstStyle/>
        <a:p>
          <a:endParaRPr lang="en-US"/>
        </a:p>
      </dgm:t>
    </dgm:pt>
    <dgm:pt modelId="{421D8DEC-91B4-43B8-A683-7B10D55062C4}">
      <dgm:prSet/>
      <dgm:spPr/>
      <dgm:t>
        <a:bodyPr/>
        <a:lstStyle/>
        <a:p>
          <a:r>
            <a:rPr lang="en-US" dirty="0"/>
            <a:t>Activities</a:t>
          </a:r>
        </a:p>
      </dgm:t>
    </dgm:pt>
    <dgm:pt modelId="{13F05AE0-F46F-4128-A716-4E28FA10C0EA}" type="parTrans" cxnId="{0C6338D8-3E74-40B1-B305-39FE724CF97E}">
      <dgm:prSet/>
      <dgm:spPr/>
      <dgm:t>
        <a:bodyPr/>
        <a:lstStyle/>
        <a:p>
          <a:endParaRPr lang="en-US"/>
        </a:p>
      </dgm:t>
    </dgm:pt>
    <dgm:pt modelId="{819F3DEA-AF78-4968-88FD-9C50D90305B8}" type="sibTrans" cxnId="{0C6338D8-3E74-40B1-B305-39FE724CF97E}">
      <dgm:prSet/>
      <dgm:spPr/>
      <dgm:t>
        <a:bodyPr/>
        <a:lstStyle/>
        <a:p>
          <a:endParaRPr lang="en-US"/>
        </a:p>
      </dgm:t>
    </dgm:pt>
    <dgm:pt modelId="{20AC3DD0-0848-408A-A66F-9A266854B378}">
      <dgm:prSet/>
      <dgm:spPr/>
      <dgm:t>
        <a:bodyPr/>
        <a:lstStyle/>
        <a:p>
          <a:r>
            <a:rPr lang="en-US" dirty="0"/>
            <a:t>Impact/long term outcomes</a:t>
          </a:r>
        </a:p>
      </dgm:t>
    </dgm:pt>
    <dgm:pt modelId="{171B3470-162F-47F5-BF25-5BEC47CDE059}" type="parTrans" cxnId="{0FA2B14E-D976-45A9-AFBA-1EC59C89E623}">
      <dgm:prSet/>
      <dgm:spPr/>
      <dgm:t>
        <a:bodyPr/>
        <a:lstStyle/>
        <a:p>
          <a:endParaRPr lang="en-US"/>
        </a:p>
      </dgm:t>
    </dgm:pt>
    <dgm:pt modelId="{DD2F368C-0D67-417B-B868-FEB06B50B450}" type="sibTrans" cxnId="{0FA2B14E-D976-45A9-AFBA-1EC59C89E623}">
      <dgm:prSet/>
      <dgm:spPr/>
      <dgm:t>
        <a:bodyPr/>
        <a:lstStyle/>
        <a:p>
          <a:endParaRPr lang="en-US"/>
        </a:p>
      </dgm:t>
    </dgm:pt>
    <dgm:pt modelId="{488CBA9A-51B7-45CF-9A64-1DF69EE7F42A}" type="pres">
      <dgm:prSet presAssocID="{EA2C9E5F-6970-4948-BAF1-40E282A73C32}" presName="Name0" presStyleCnt="0">
        <dgm:presLayoutVars>
          <dgm:dir/>
          <dgm:resizeHandles val="exact"/>
        </dgm:presLayoutVars>
      </dgm:prSet>
      <dgm:spPr/>
    </dgm:pt>
    <dgm:pt modelId="{05DBC26E-1FEC-4063-BF69-88B311A52755}" type="pres">
      <dgm:prSet presAssocID="{EA2C9E5F-6970-4948-BAF1-40E282A73C32}" presName="fgShape" presStyleLbl="fgShp" presStyleIdx="0" presStyleCnt="1"/>
      <dgm:spPr/>
    </dgm:pt>
    <dgm:pt modelId="{00292281-5111-482D-A3F2-6B8D00CE1DCE}" type="pres">
      <dgm:prSet presAssocID="{EA2C9E5F-6970-4948-BAF1-40E282A73C32}" presName="linComp" presStyleCnt="0"/>
      <dgm:spPr/>
    </dgm:pt>
    <dgm:pt modelId="{B3C87D78-9C1B-49A9-A346-F6E39B99C490}" type="pres">
      <dgm:prSet presAssocID="{6C17126A-81A3-41B7-84EE-8EDB5A3EAB10}" presName="compNode" presStyleCnt="0"/>
      <dgm:spPr/>
    </dgm:pt>
    <dgm:pt modelId="{FF2A8A06-FA99-42C1-B83F-22198B402C08}" type="pres">
      <dgm:prSet presAssocID="{6C17126A-81A3-41B7-84EE-8EDB5A3EAB10}" presName="bkgdShape" presStyleLbl="node1" presStyleIdx="0" presStyleCnt="5"/>
      <dgm:spPr/>
    </dgm:pt>
    <dgm:pt modelId="{DDDC9109-5D60-4920-9F16-E88ADAA70EFD}" type="pres">
      <dgm:prSet presAssocID="{6C17126A-81A3-41B7-84EE-8EDB5A3EAB10}" presName="nodeTx" presStyleLbl="node1" presStyleIdx="0" presStyleCnt="5">
        <dgm:presLayoutVars>
          <dgm:bulletEnabled val="1"/>
        </dgm:presLayoutVars>
      </dgm:prSet>
      <dgm:spPr/>
    </dgm:pt>
    <dgm:pt modelId="{CBB70E51-34A1-4082-98C7-845FC59F6D2B}" type="pres">
      <dgm:prSet presAssocID="{6C17126A-81A3-41B7-84EE-8EDB5A3EAB10}" presName="invisiNode" presStyleLbl="node1" presStyleIdx="0" presStyleCnt="5"/>
      <dgm:spPr/>
    </dgm:pt>
    <dgm:pt modelId="{B18A7965-2611-4407-A258-46BFD49D7AD8}" type="pres">
      <dgm:prSet presAssocID="{6C17126A-81A3-41B7-84EE-8EDB5A3EAB10}" presName="imagNode" presStyleLbl="fgImgPlace1" presStyleIdx="0" presStyleCnt="5"/>
      <dgm:spPr/>
    </dgm:pt>
    <dgm:pt modelId="{17E366FC-1189-44A8-8DA5-48D3F10DBD9B}" type="pres">
      <dgm:prSet presAssocID="{104DBE80-457C-42D1-9846-58B546BE7680}" presName="sibTrans" presStyleLbl="sibTrans2D1" presStyleIdx="0" presStyleCnt="0"/>
      <dgm:spPr/>
    </dgm:pt>
    <dgm:pt modelId="{07DC8B55-EECB-4309-A4CB-2C5C823EDD28}" type="pres">
      <dgm:prSet presAssocID="{421D8DEC-91B4-43B8-A683-7B10D55062C4}" presName="compNode" presStyleCnt="0"/>
      <dgm:spPr/>
    </dgm:pt>
    <dgm:pt modelId="{3DFA1997-65DB-4772-A3F9-983FD94A2D4D}" type="pres">
      <dgm:prSet presAssocID="{421D8DEC-91B4-43B8-A683-7B10D55062C4}" presName="bkgdShape" presStyleLbl="node1" presStyleIdx="1" presStyleCnt="5"/>
      <dgm:spPr/>
    </dgm:pt>
    <dgm:pt modelId="{45BC47AF-8329-44BC-9CB1-46D49394D3FB}" type="pres">
      <dgm:prSet presAssocID="{421D8DEC-91B4-43B8-A683-7B10D55062C4}" presName="nodeTx" presStyleLbl="node1" presStyleIdx="1" presStyleCnt="5">
        <dgm:presLayoutVars>
          <dgm:bulletEnabled val="1"/>
        </dgm:presLayoutVars>
      </dgm:prSet>
      <dgm:spPr/>
    </dgm:pt>
    <dgm:pt modelId="{829A083D-A52E-4155-A646-C445434A7C18}" type="pres">
      <dgm:prSet presAssocID="{421D8DEC-91B4-43B8-A683-7B10D55062C4}" presName="invisiNode" presStyleLbl="node1" presStyleIdx="1" presStyleCnt="5"/>
      <dgm:spPr/>
    </dgm:pt>
    <dgm:pt modelId="{A498FC30-B4DF-498F-94EB-1F8740B952A4}" type="pres">
      <dgm:prSet presAssocID="{421D8DEC-91B4-43B8-A683-7B10D55062C4}" presName="imagNode" presStyleLbl="fgImgPlace1" presStyleIdx="1" presStyleCnt="5"/>
      <dgm:spPr/>
    </dgm:pt>
    <dgm:pt modelId="{4DEF7730-CF89-4F81-8B1A-F80C182273D0}" type="pres">
      <dgm:prSet presAssocID="{819F3DEA-AF78-4968-88FD-9C50D90305B8}" presName="sibTrans" presStyleLbl="sibTrans2D1" presStyleIdx="0" presStyleCnt="0"/>
      <dgm:spPr/>
    </dgm:pt>
    <dgm:pt modelId="{099BD2D7-B799-4FEF-B8C0-116FDA89A545}" type="pres">
      <dgm:prSet presAssocID="{D6A9F175-77E4-4082-A2A1-2893900ED9A0}" presName="compNode" presStyleCnt="0"/>
      <dgm:spPr/>
    </dgm:pt>
    <dgm:pt modelId="{FFEECDC8-241D-4B2B-9D55-2AA8CF42E1DD}" type="pres">
      <dgm:prSet presAssocID="{D6A9F175-77E4-4082-A2A1-2893900ED9A0}" presName="bkgdShape" presStyleLbl="node1" presStyleIdx="2" presStyleCnt="5"/>
      <dgm:spPr/>
    </dgm:pt>
    <dgm:pt modelId="{257CB99F-564A-40B5-B1AF-81A208E797B6}" type="pres">
      <dgm:prSet presAssocID="{D6A9F175-77E4-4082-A2A1-2893900ED9A0}" presName="nodeTx" presStyleLbl="node1" presStyleIdx="2" presStyleCnt="5">
        <dgm:presLayoutVars>
          <dgm:bulletEnabled val="1"/>
        </dgm:presLayoutVars>
      </dgm:prSet>
      <dgm:spPr/>
    </dgm:pt>
    <dgm:pt modelId="{0247333C-0CEC-466F-8A6C-DBE198CDED54}" type="pres">
      <dgm:prSet presAssocID="{D6A9F175-77E4-4082-A2A1-2893900ED9A0}" presName="invisiNode" presStyleLbl="node1" presStyleIdx="2" presStyleCnt="5"/>
      <dgm:spPr/>
    </dgm:pt>
    <dgm:pt modelId="{36A8EED1-9E84-4325-89D2-1AAA5C2C5869}" type="pres">
      <dgm:prSet presAssocID="{D6A9F175-77E4-4082-A2A1-2893900ED9A0}" presName="imagNode" presStyleLbl="fgImgPlace1" presStyleIdx="2" presStyleCnt="5"/>
      <dgm:spPr/>
    </dgm:pt>
    <dgm:pt modelId="{8BF4F8BB-FDC4-4271-88B2-5EADB46F258C}" type="pres">
      <dgm:prSet presAssocID="{4662C8DD-DDBB-492B-A9C0-B7F7A452F94E}" presName="sibTrans" presStyleLbl="sibTrans2D1" presStyleIdx="0" presStyleCnt="0"/>
      <dgm:spPr/>
    </dgm:pt>
    <dgm:pt modelId="{5D90255C-6DBB-4FBA-BFBB-F37D813EFC5B}" type="pres">
      <dgm:prSet presAssocID="{6D876589-0E25-404D-9ADD-BA2FCD167A06}" presName="compNode" presStyleCnt="0"/>
      <dgm:spPr/>
    </dgm:pt>
    <dgm:pt modelId="{72DAD50D-6CE1-4D21-80C7-982A23AD1E43}" type="pres">
      <dgm:prSet presAssocID="{6D876589-0E25-404D-9ADD-BA2FCD167A06}" presName="bkgdShape" presStyleLbl="node1" presStyleIdx="3" presStyleCnt="5"/>
      <dgm:spPr/>
    </dgm:pt>
    <dgm:pt modelId="{00D3553B-F138-485C-95C4-DAF6E0FB9720}" type="pres">
      <dgm:prSet presAssocID="{6D876589-0E25-404D-9ADD-BA2FCD167A06}" presName="nodeTx" presStyleLbl="node1" presStyleIdx="3" presStyleCnt="5">
        <dgm:presLayoutVars>
          <dgm:bulletEnabled val="1"/>
        </dgm:presLayoutVars>
      </dgm:prSet>
      <dgm:spPr/>
    </dgm:pt>
    <dgm:pt modelId="{C9053082-022C-434E-9128-DFF04982BC6A}" type="pres">
      <dgm:prSet presAssocID="{6D876589-0E25-404D-9ADD-BA2FCD167A06}" presName="invisiNode" presStyleLbl="node1" presStyleIdx="3" presStyleCnt="5"/>
      <dgm:spPr/>
    </dgm:pt>
    <dgm:pt modelId="{80B0E9BE-6A30-49D1-8B66-1F0446AE2D35}" type="pres">
      <dgm:prSet presAssocID="{6D876589-0E25-404D-9ADD-BA2FCD167A06}" presName="imagNode" presStyleLbl="fgImgPlace1" presStyleIdx="3" presStyleCnt="5"/>
      <dgm:spPr/>
    </dgm:pt>
    <dgm:pt modelId="{175C7C5D-042E-423E-B5BA-3CE77C599611}" type="pres">
      <dgm:prSet presAssocID="{5FDF9EB8-24D3-4D89-813B-9222385A7DDF}" presName="sibTrans" presStyleLbl="sibTrans2D1" presStyleIdx="0" presStyleCnt="0"/>
      <dgm:spPr/>
    </dgm:pt>
    <dgm:pt modelId="{66A3B7E9-10FD-4503-80EE-D9E0599C096D}" type="pres">
      <dgm:prSet presAssocID="{20AC3DD0-0848-408A-A66F-9A266854B378}" presName="compNode" presStyleCnt="0"/>
      <dgm:spPr/>
    </dgm:pt>
    <dgm:pt modelId="{93422873-FA0A-412C-8D5E-5D5A690B8E6B}" type="pres">
      <dgm:prSet presAssocID="{20AC3DD0-0848-408A-A66F-9A266854B378}" presName="bkgdShape" presStyleLbl="node1" presStyleIdx="4" presStyleCnt="5"/>
      <dgm:spPr/>
    </dgm:pt>
    <dgm:pt modelId="{2541021E-3C8D-4C29-BC0A-7FAC7501FBAB}" type="pres">
      <dgm:prSet presAssocID="{20AC3DD0-0848-408A-A66F-9A266854B378}" presName="nodeTx" presStyleLbl="node1" presStyleIdx="4" presStyleCnt="5">
        <dgm:presLayoutVars>
          <dgm:bulletEnabled val="1"/>
        </dgm:presLayoutVars>
      </dgm:prSet>
      <dgm:spPr/>
    </dgm:pt>
    <dgm:pt modelId="{9CCAEE2E-1248-4E88-BD03-294B54C50FEF}" type="pres">
      <dgm:prSet presAssocID="{20AC3DD0-0848-408A-A66F-9A266854B378}" presName="invisiNode" presStyleLbl="node1" presStyleIdx="4" presStyleCnt="5"/>
      <dgm:spPr/>
    </dgm:pt>
    <dgm:pt modelId="{12F7EC74-42F9-49F0-88EB-9F85A30C6B74}" type="pres">
      <dgm:prSet presAssocID="{20AC3DD0-0848-408A-A66F-9A266854B378}" presName="imagNode" presStyleLbl="fgImgPlace1" presStyleIdx="4" presStyleCnt="5"/>
      <dgm:spPr/>
    </dgm:pt>
  </dgm:ptLst>
  <dgm:cxnLst>
    <dgm:cxn modelId="{11523214-B1FF-494B-8920-FE1029ECAF74}" srcId="{EA2C9E5F-6970-4948-BAF1-40E282A73C32}" destId="{6C17126A-81A3-41B7-84EE-8EDB5A3EAB10}" srcOrd="0" destOrd="0" parTransId="{556EDE01-B90E-4A5D-9D3C-160DB10282DE}" sibTransId="{104DBE80-457C-42D1-9846-58B546BE7680}"/>
    <dgm:cxn modelId="{58952031-F8B0-413C-86AD-760B33706A04}" type="presOf" srcId="{104DBE80-457C-42D1-9846-58B546BE7680}" destId="{17E366FC-1189-44A8-8DA5-48D3F10DBD9B}" srcOrd="0" destOrd="0" presId="urn:microsoft.com/office/officeart/2005/8/layout/hList7"/>
    <dgm:cxn modelId="{0BFFA05E-F086-43F8-96DF-F9F1BF41C46B}" type="presOf" srcId="{4662C8DD-DDBB-492B-A9C0-B7F7A452F94E}" destId="{8BF4F8BB-FDC4-4271-88B2-5EADB46F258C}" srcOrd="0" destOrd="0" presId="urn:microsoft.com/office/officeart/2005/8/layout/hList7"/>
    <dgm:cxn modelId="{D6C9D467-0D9E-4779-891B-5659070E1F0C}" srcId="{EA2C9E5F-6970-4948-BAF1-40E282A73C32}" destId="{D6A9F175-77E4-4082-A2A1-2893900ED9A0}" srcOrd="2" destOrd="0" parTransId="{8F3AB7DD-6158-4219-AE87-272B88C0304D}" sibTransId="{4662C8DD-DDBB-492B-A9C0-B7F7A452F94E}"/>
    <dgm:cxn modelId="{CF32246C-F873-43B8-B80B-26378946A4B6}" type="presOf" srcId="{6C17126A-81A3-41B7-84EE-8EDB5A3EAB10}" destId="{DDDC9109-5D60-4920-9F16-E88ADAA70EFD}" srcOrd="1" destOrd="0" presId="urn:microsoft.com/office/officeart/2005/8/layout/hList7"/>
    <dgm:cxn modelId="{5461AA4C-159D-4852-9DCE-2EF805E6854F}" type="presOf" srcId="{6D876589-0E25-404D-9ADD-BA2FCD167A06}" destId="{00D3553B-F138-485C-95C4-DAF6E0FB9720}" srcOrd="1" destOrd="0" presId="urn:microsoft.com/office/officeart/2005/8/layout/hList7"/>
    <dgm:cxn modelId="{A2DD916E-1A16-442B-9214-1E35C9B89135}" type="presOf" srcId="{819F3DEA-AF78-4968-88FD-9C50D90305B8}" destId="{4DEF7730-CF89-4F81-8B1A-F80C182273D0}" srcOrd="0" destOrd="0" presId="urn:microsoft.com/office/officeart/2005/8/layout/hList7"/>
    <dgm:cxn modelId="{0FA2B14E-D976-45A9-AFBA-1EC59C89E623}" srcId="{EA2C9E5F-6970-4948-BAF1-40E282A73C32}" destId="{20AC3DD0-0848-408A-A66F-9A266854B378}" srcOrd="4" destOrd="0" parTransId="{171B3470-162F-47F5-BF25-5BEC47CDE059}" sibTransId="{DD2F368C-0D67-417B-B868-FEB06B50B450}"/>
    <dgm:cxn modelId="{F4737476-1FE3-4799-AC34-0BC35AD99C7D}" type="presOf" srcId="{D6A9F175-77E4-4082-A2A1-2893900ED9A0}" destId="{257CB99F-564A-40B5-B1AF-81A208E797B6}" srcOrd="1" destOrd="0" presId="urn:microsoft.com/office/officeart/2005/8/layout/hList7"/>
    <dgm:cxn modelId="{9576775A-0482-48A5-A6F7-DC841F88C69E}" type="presOf" srcId="{421D8DEC-91B4-43B8-A683-7B10D55062C4}" destId="{3DFA1997-65DB-4772-A3F9-983FD94A2D4D}" srcOrd="0" destOrd="0" presId="urn:microsoft.com/office/officeart/2005/8/layout/hList7"/>
    <dgm:cxn modelId="{BB778281-1CBE-4473-A178-DB538DD208F5}" type="presOf" srcId="{6C17126A-81A3-41B7-84EE-8EDB5A3EAB10}" destId="{FF2A8A06-FA99-42C1-B83F-22198B402C08}" srcOrd="0" destOrd="0" presId="urn:microsoft.com/office/officeart/2005/8/layout/hList7"/>
    <dgm:cxn modelId="{2538BD8C-8CB6-40C7-9346-7A4112FE6246}" type="presOf" srcId="{6D876589-0E25-404D-9ADD-BA2FCD167A06}" destId="{72DAD50D-6CE1-4D21-80C7-982A23AD1E43}" srcOrd="0" destOrd="0" presId="urn:microsoft.com/office/officeart/2005/8/layout/hList7"/>
    <dgm:cxn modelId="{8993F9B4-DE08-4069-9DED-8D744DFF7DAB}" type="presOf" srcId="{EA2C9E5F-6970-4948-BAF1-40E282A73C32}" destId="{488CBA9A-51B7-45CF-9A64-1DF69EE7F42A}" srcOrd="0" destOrd="0" presId="urn:microsoft.com/office/officeart/2005/8/layout/hList7"/>
    <dgm:cxn modelId="{5705D9BD-8BDC-426A-8ADA-6FE0CDEECDF6}" type="presOf" srcId="{D6A9F175-77E4-4082-A2A1-2893900ED9A0}" destId="{FFEECDC8-241D-4B2B-9D55-2AA8CF42E1DD}" srcOrd="0" destOrd="0" presId="urn:microsoft.com/office/officeart/2005/8/layout/hList7"/>
    <dgm:cxn modelId="{5D57F5D2-04CC-4D8C-9E50-B1873E68F919}" type="presOf" srcId="{20AC3DD0-0848-408A-A66F-9A266854B378}" destId="{2541021E-3C8D-4C29-BC0A-7FAC7501FBAB}" srcOrd="1" destOrd="0" presId="urn:microsoft.com/office/officeart/2005/8/layout/hList7"/>
    <dgm:cxn modelId="{0C6338D8-3E74-40B1-B305-39FE724CF97E}" srcId="{EA2C9E5F-6970-4948-BAF1-40E282A73C32}" destId="{421D8DEC-91B4-43B8-A683-7B10D55062C4}" srcOrd="1" destOrd="0" parTransId="{13F05AE0-F46F-4128-A716-4E28FA10C0EA}" sibTransId="{819F3DEA-AF78-4968-88FD-9C50D90305B8}"/>
    <dgm:cxn modelId="{FA26E5D9-4A85-4FCF-A6F7-BE646ECA0278}" type="presOf" srcId="{421D8DEC-91B4-43B8-A683-7B10D55062C4}" destId="{45BC47AF-8329-44BC-9CB1-46D49394D3FB}" srcOrd="1" destOrd="0" presId="urn:microsoft.com/office/officeart/2005/8/layout/hList7"/>
    <dgm:cxn modelId="{6140D6DE-0153-497B-B324-FC5FF4B92D06}" srcId="{EA2C9E5F-6970-4948-BAF1-40E282A73C32}" destId="{6D876589-0E25-404D-9ADD-BA2FCD167A06}" srcOrd="3" destOrd="0" parTransId="{8F98EA00-0245-4A6F-A873-1B8571EBA67F}" sibTransId="{5FDF9EB8-24D3-4D89-813B-9222385A7DDF}"/>
    <dgm:cxn modelId="{D215C4EC-FB55-4072-B3F6-B251A10AC61F}" type="presOf" srcId="{5FDF9EB8-24D3-4D89-813B-9222385A7DDF}" destId="{175C7C5D-042E-423E-B5BA-3CE77C599611}" srcOrd="0" destOrd="0" presId="urn:microsoft.com/office/officeart/2005/8/layout/hList7"/>
    <dgm:cxn modelId="{3BC4D6F6-150A-425D-8AC5-C0DF5C9D63D7}" type="presOf" srcId="{20AC3DD0-0848-408A-A66F-9A266854B378}" destId="{93422873-FA0A-412C-8D5E-5D5A690B8E6B}" srcOrd="0" destOrd="0" presId="urn:microsoft.com/office/officeart/2005/8/layout/hList7"/>
    <dgm:cxn modelId="{AFFFEDC0-7B58-4CB1-9934-E6AC801F009F}" type="presParOf" srcId="{488CBA9A-51B7-45CF-9A64-1DF69EE7F42A}" destId="{05DBC26E-1FEC-4063-BF69-88B311A52755}" srcOrd="0" destOrd="0" presId="urn:microsoft.com/office/officeart/2005/8/layout/hList7"/>
    <dgm:cxn modelId="{3C501336-2538-4B89-9E28-59D85F0930C8}" type="presParOf" srcId="{488CBA9A-51B7-45CF-9A64-1DF69EE7F42A}" destId="{00292281-5111-482D-A3F2-6B8D00CE1DCE}" srcOrd="1" destOrd="0" presId="urn:microsoft.com/office/officeart/2005/8/layout/hList7"/>
    <dgm:cxn modelId="{909D8455-54A3-4E42-8243-781685DC3BD4}" type="presParOf" srcId="{00292281-5111-482D-A3F2-6B8D00CE1DCE}" destId="{B3C87D78-9C1B-49A9-A346-F6E39B99C490}" srcOrd="0" destOrd="0" presId="urn:microsoft.com/office/officeart/2005/8/layout/hList7"/>
    <dgm:cxn modelId="{D34ECD08-EC86-4726-9B22-E40711E971F3}" type="presParOf" srcId="{B3C87D78-9C1B-49A9-A346-F6E39B99C490}" destId="{FF2A8A06-FA99-42C1-B83F-22198B402C08}" srcOrd="0" destOrd="0" presId="urn:microsoft.com/office/officeart/2005/8/layout/hList7"/>
    <dgm:cxn modelId="{27776A12-1A55-4DA5-A76A-9032FA3D6B87}" type="presParOf" srcId="{B3C87D78-9C1B-49A9-A346-F6E39B99C490}" destId="{DDDC9109-5D60-4920-9F16-E88ADAA70EFD}" srcOrd="1" destOrd="0" presId="urn:microsoft.com/office/officeart/2005/8/layout/hList7"/>
    <dgm:cxn modelId="{5E28BF1B-CD1B-450F-BB04-D0425270BBB0}" type="presParOf" srcId="{B3C87D78-9C1B-49A9-A346-F6E39B99C490}" destId="{CBB70E51-34A1-4082-98C7-845FC59F6D2B}" srcOrd="2" destOrd="0" presId="urn:microsoft.com/office/officeart/2005/8/layout/hList7"/>
    <dgm:cxn modelId="{26362175-A623-4A49-86C3-18E1AFC1FC37}" type="presParOf" srcId="{B3C87D78-9C1B-49A9-A346-F6E39B99C490}" destId="{B18A7965-2611-4407-A258-46BFD49D7AD8}" srcOrd="3" destOrd="0" presId="urn:microsoft.com/office/officeart/2005/8/layout/hList7"/>
    <dgm:cxn modelId="{707B14AA-D3FB-41CB-99E4-6B9DC8788A42}" type="presParOf" srcId="{00292281-5111-482D-A3F2-6B8D00CE1DCE}" destId="{17E366FC-1189-44A8-8DA5-48D3F10DBD9B}" srcOrd="1" destOrd="0" presId="urn:microsoft.com/office/officeart/2005/8/layout/hList7"/>
    <dgm:cxn modelId="{B620AE31-E76E-496C-A7BD-EEC5098CBBE4}" type="presParOf" srcId="{00292281-5111-482D-A3F2-6B8D00CE1DCE}" destId="{07DC8B55-EECB-4309-A4CB-2C5C823EDD28}" srcOrd="2" destOrd="0" presId="urn:microsoft.com/office/officeart/2005/8/layout/hList7"/>
    <dgm:cxn modelId="{D69CE649-888F-4232-892B-AF2C9CF893B1}" type="presParOf" srcId="{07DC8B55-EECB-4309-A4CB-2C5C823EDD28}" destId="{3DFA1997-65DB-4772-A3F9-983FD94A2D4D}" srcOrd="0" destOrd="0" presId="urn:microsoft.com/office/officeart/2005/8/layout/hList7"/>
    <dgm:cxn modelId="{B7A64FCD-1025-4C62-AA17-ABA0D1E1C42F}" type="presParOf" srcId="{07DC8B55-EECB-4309-A4CB-2C5C823EDD28}" destId="{45BC47AF-8329-44BC-9CB1-46D49394D3FB}" srcOrd="1" destOrd="0" presId="urn:microsoft.com/office/officeart/2005/8/layout/hList7"/>
    <dgm:cxn modelId="{CAE3E34A-8C14-48B2-967D-FA967802E9E8}" type="presParOf" srcId="{07DC8B55-EECB-4309-A4CB-2C5C823EDD28}" destId="{829A083D-A52E-4155-A646-C445434A7C18}" srcOrd="2" destOrd="0" presId="urn:microsoft.com/office/officeart/2005/8/layout/hList7"/>
    <dgm:cxn modelId="{0C56C6A9-6425-4180-940C-250F398D3AD9}" type="presParOf" srcId="{07DC8B55-EECB-4309-A4CB-2C5C823EDD28}" destId="{A498FC30-B4DF-498F-94EB-1F8740B952A4}" srcOrd="3" destOrd="0" presId="urn:microsoft.com/office/officeart/2005/8/layout/hList7"/>
    <dgm:cxn modelId="{0AF138A1-E27C-45D7-A579-D20C15ED3C8B}" type="presParOf" srcId="{00292281-5111-482D-A3F2-6B8D00CE1DCE}" destId="{4DEF7730-CF89-4F81-8B1A-F80C182273D0}" srcOrd="3" destOrd="0" presId="urn:microsoft.com/office/officeart/2005/8/layout/hList7"/>
    <dgm:cxn modelId="{4FB98578-9B63-4D96-AE32-173F511BDAB8}" type="presParOf" srcId="{00292281-5111-482D-A3F2-6B8D00CE1DCE}" destId="{099BD2D7-B799-4FEF-B8C0-116FDA89A545}" srcOrd="4" destOrd="0" presId="urn:microsoft.com/office/officeart/2005/8/layout/hList7"/>
    <dgm:cxn modelId="{C34FA5A1-B7E2-4696-A696-CEDB4DDB3E14}" type="presParOf" srcId="{099BD2D7-B799-4FEF-B8C0-116FDA89A545}" destId="{FFEECDC8-241D-4B2B-9D55-2AA8CF42E1DD}" srcOrd="0" destOrd="0" presId="urn:microsoft.com/office/officeart/2005/8/layout/hList7"/>
    <dgm:cxn modelId="{69D518C3-E2A5-4E1B-9EBF-15AE54FEF32B}" type="presParOf" srcId="{099BD2D7-B799-4FEF-B8C0-116FDA89A545}" destId="{257CB99F-564A-40B5-B1AF-81A208E797B6}" srcOrd="1" destOrd="0" presId="urn:microsoft.com/office/officeart/2005/8/layout/hList7"/>
    <dgm:cxn modelId="{0D163582-5F86-4527-A81E-FD66CBCD2ED0}" type="presParOf" srcId="{099BD2D7-B799-4FEF-B8C0-116FDA89A545}" destId="{0247333C-0CEC-466F-8A6C-DBE198CDED54}" srcOrd="2" destOrd="0" presId="urn:microsoft.com/office/officeart/2005/8/layout/hList7"/>
    <dgm:cxn modelId="{802E81B8-F502-49B2-9EDC-1B208CA871AC}" type="presParOf" srcId="{099BD2D7-B799-4FEF-B8C0-116FDA89A545}" destId="{36A8EED1-9E84-4325-89D2-1AAA5C2C5869}" srcOrd="3" destOrd="0" presId="urn:microsoft.com/office/officeart/2005/8/layout/hList7"/>
    <dgm:cxn modelId="{A01B140D-7A71-4806-9D0B-31754A7A02E3}" type="presParOf" srcId="{00292281-5111-482D-A3F2-6B8D00CE1DCE}" destId="{8BF4F8BB-FDC4-4271-88B2-5EADB46F258C}" srcOrd="5" destOrd="0" presId="urn:microsoft.com/office/officeart/2005/8/layout/hList7"/>
    <dgm:cxn modelId="{B04B8704-7181-422E-9FF1-0117473914D8}" type="presParOf" srcId="{00292281-5111-482D-A3F2-6B8D00CE1DCE}" destId="{5D90255C-6DBB-4FBA-BFBB-F37D813EFC5B}" srcOrd="6" destOrd="0" presId="urn:microsoft.com/office/officeart/2005/8/layout/hList7"/>
    <dgm:cxn modelId="{F1C02EDF-0070-446C-8010-642FB3456B61}" type="presParOf" srcId="{5D90255C-6DBB-4FBA-BFBB-F37D813EFC5B}" destId="{72DAD50D-6CE1-4D21-80C7-982A23AD1E43}" srcOrd="0" destOrd="0" presId="urn:microsoft.com/office/officeart/2005/8/layout/hList7"/>
    <dgm:cxn modelId="{5F1EEFB6-9EC6-4B2E-9B57-A4CCA1523E40}" type="presParOf" srcId="{5D90255C-6DBB-4FBA-BFBB-F37D813EFC5B}" destId="{00D3553B-F138-485C-95C4-DAF6E0FB9720}" srcOrd="1" destOrd="0" presId="urn:microsoft.com/office/officeart/2005/8/layout/hList7"/>
    <dgm:cxn modelId="{6C31E1B8-12C3-4323-B1C9-5A863703F60C}" type="presParOf" srcId="{5D90255C-6DBB-4FBA-BFBB-F37D813EFC5B}" destId="{C9053082-022C-434E-9128-DFF04982BC6A}" srcOrd="2" destOrd="0" presId="urn:microsoft.com/office/officeart/2005/8/layout/hList7"/>
    <dgm:cxn modelId="{4D61C682-605C-491D-A12F-D2FCFC8CD3CA}" type="presParOf" srcId="{5D90255C-6DBB-4FBA-BFBB-F37D813EFC5B}" destId="{80B0E9BE-6A30-49D1-8B66-1F0446AE2D35}" srcOrd="3" destOrd="0" presId="urn:microsoft.com/office/officeart/2005/8/layout/hList7"/>
    <dgm:cxn modelId="{E657CC2B-3F5B-47A6-8C59-57F8CE5B39DF}" type="presParOf" srcId="{00292281-5111-482D-A3F2-6B8D00CE1DCE}" destId="{175C7C5D-042E-423E-B5BA-3CE77C599611}" srcOrd="7" destOrd="0" presId="urn:microsoft.com/office/officeart/2005/8/layout/hList7"/>
    <dgm:cxn modelId="{A4913E72-F289-43C7-BE54-71ABBE4C695B}" type="presParOf" srcId="{00292281-5111-482D-A3F2-6B8D00CE1DCE}" destId="{66A3B7E9-10FD-4503-80EE-D9E0599C096D}" srcOrd="8" destOrd="0" presId="urn:microsoft.com/office/officeart/2005/8/layout/hList7"/>
    <dgm:cxn modelId="{888BD62C-4C00-47E6-AAB0-22B24CD404CD}" type="presParOf" srcId="{66A3B7E9-10FD-4503-80EE-D9E0599C096D}" destId="{93422873-FA0A-412C-8D5E-5D5A690B8E6B}" srcOrd="0" destOrd="0" presId="urn:microsoft.com/office/officeart/2005/8/layout/hList7"/>
    <dgm:cxn modelId="{6F6AF1DC-5DE4-4D6D-9309-FF999CD6BACB}" type="presParOf" srcId="{66A3B7E9-10FD-4503-80EE-D9E0599C096D}" destId="{2541021E-3C8D-4C29-BC0A-7FAC7501FBAB}" srcOrd="1" destOrd="0" presId="urn:microsoft.com/office/officeart/2005/8/layout/hList7"/>
    <dgm:cxn modelId="{D3F58AE4-A570-4FDE-AE6B-FF751B46847C}" type="presParOf" srcId="{66A3B7E9-10FD-4503-80EE-D9E0599C096D}" destId="{9CCAEE2E-1248-4E88-BD03-294B54C50FEF}" srcOrd="2" destOrd="0" presId="urn:microsoft.com/office/officeart/2005/8/layout/hList7"/>
    <dgm:cxn modelId="{211FCC1A-34C4-4B30-A482-D43081200C3D}" type="presParOf" srcId="{66A3B7E9-10FD-4503-80EE-D9E0599C096D}" destId="{12F7EC74-42F9-49F0-88EB-9F85A30C6B7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A8A06-FA99-42C1-B83F-22198B402C08}">
      <dsp:nvSpPr>
        <dsp:cNvPr id="0" name=""/>
        <dsp:cNvSpPr/>
      </dsp:nvSpPr>
      <dsp:spPr>
        <a:xfrm>
          <a:off x="0" y="0"/>
          <a:ext cx="1453220" cy="40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Inputs</a:t>
          </a:r>
        </a:p>
      </dsp:txBody>
      <dsp:txXfrm>
        <a:off x="0" y="1625600"/>
        <a:ext cx="1453220" cy="1625600"/>
      </dsp:txXfrm>
    </dsp:sp>
    <dsp:sp modelId="{B18A7965-2611-4407-A258-46BFD49D7AD8}">
      <dsp:nvSpPr>
        <dsp:cNvPr id="0" name=""/>
        <dsp:cNvSpPr/>
      </dsp:nvSpPr>
      <dsp:spPr>
        <a:xfrm>
          <a:off x="49954" y="243840"/>
          <a:ext cx="1353312" cy="135331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A1997-65DB-4772-A3F9-983FD94A2D4D}">
      <dsp:nvSpPr>
        <dsp:cNvPr id="0" name=""/>
        <dsp:cNvSpPr/>
      </dsp:nvSpPr>
      <dsp:spPr>
        <a:xfrm>
          <a:off x="1496816" y="0"/>
          <a:ext cx="1453220" cy="4064000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Activities</a:t>
          </a:r>
        </a:p>
      </dsp:txBody>
      <dsp:txXfrm>
        <a:off x="1496816" y="1625600"/>
        <a:ext cx="1453220" cy="1625600"/>
      </dsp:txXfrm>
    </dsp:sp>
    <dsp:sp modelId="{A498FC30-B4DF-498F-94EB-1F8740B952A4}">
      <dsp:nvSpPr>
        <dsp:cNvPr id="0" name=""/>
        <dsp:cNvSpPr/>
      </dsp:nvSpPr>
      <dsp:spPr>
        <a:xfrm>
          <a:off x="1546771" y="243840"/>
          <a:ext cx="1353312" cy="1353312"/>
        </a:xfrm>
        <a:prstGeom prst="ellipse">
          <a:avLst/>
        </a:prstGeom>
        <a:solidFill>
          <a:schemeClr val="accent5">
            <a:tint val="50000"/>
            <a:hueOff val="-2670591"/>
            <a:satOff val="11904"/>
            <a:lumOff val="1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ECDC8-241D-4B2B-9D55-2AA8CF42E1DD}">
      <dsp:nvSpPr>
        <dsp:cNvPr id="0" name=""/>
        <dsp:cNvSpPr/>
      </dsp:nvSpPr>
      <dsp:spPr>
        <a:xfrm>
          <a:off x="2993633" y="0"/>
          <a:ext cx="1453220" cy="406400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Outputs</a:t>
          </a:r>
        </a:p>
      </dsp:txBody>
      <dsp:txXfrm>
        <a:off x="2993633" y="1625600"/>
        <a:ext cx="1453220" cy="1625600"/>
      </dsp:txXfrm>
    </dsp:sp>
    <dsp:sp modelId="{36A8EED1-9E84-4325-89D2-1AAA5C2C5869}">
      <dsp:nvSpPr>
        <dsp:cNvPr id="0" name=""/>
        <dsp:cNvSpPr/>
      </dsp:nvSpPr>
      <dsp:spPr>
        <a:xfrm>
          <a:off x="3043588" y="243840"/>
          <a:ext cx="1353312" cy="1353312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AD50D-6CE1-4D21-80C7-982A23AD1E43}">
      <dsp:nvSpPr>
        <dsp:cNvPr id="0" name=""/>
        <dsp:cNvSpPr/>
      </dsp:nvSpPr>
      <dsp:spPr>
        <a:xfrm>
          <a:off x="4490450" y="0"/>
          <a:ext cx="1453220" cy="4064000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Short term outcomes</a:t>
          </a:r>
        </a:p>
      </dsp:txBody>
      <dsp:txXfrm>
        <a:off x="4490450" y="1625600"/>
        <a:ext cx="1453220" cy="1625600"/>
      </dsp:txXfrm>
    </dsp:sp>
    <dsp:sp modelId="{80B0E9BE-6A30-49D1-8B66-1F0446AE2D35}">
      <dsp:nvSpPr>
        <dsp:cNvPr id="0" name=""/>
        <dsp:cNvSpPr/>
      </dsp:nvSpPr>
      <dsp:spPr>
        <a:xfrm>
          <a:off x="4540404" y="243840"/>
          <a:ext cx="1353312" cy="1353312"/>
        </a:xfrm>
        <a:prstGeom prst="ellipse">
          <a:avLst/>
        </a:prstGeom>
        <a:solidFill>
          <a:schemeClr val="accent5">
            <a:tint val="50000"/>
            <a:hueOff val="-8011774"/>
            <a:satOff val="35713"/>
            <a:lumOff val="31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22873-FA0A-412C-8D5E-5D5A690B8E6B}">
      <dsp:nvSpPr>
        <dsp:cNvPr id="0" name=""/>
        <dsp:cNvSpPr/>
      </dsp:nvSpPr>
      <dsp:spPr>
        <a:xfrm>
          <a:off x="5987267" y="0"/>
          <a:ext cx="1453220" cy="40640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Impact/long term outcomes</a:t>
          </a:r>
        </a:p>
      </dsp:txBody>
      <dsp:txXfrm>
        <a:off x="5987267" y="1625600"/>
        <a:ext cx="1453220" cy="1625600"/>
      </dsp:txXfrm>
    </dsp:sp>
    <dsp:sp modelId="{12F7EC74-42F9-49F0-88EB-9F85A30C6B74}">
      <dsp:nvSpPr>
        <dsp:cNvPr id="0" name=""/>
        <dsp:cNvSpPr/>
      </dsp:nvSpPr>
      <dsp:spPr>
        <a:xfrm>
          <a:off x="6037221" y="243840"/>
          <a:ext cx="1353312" cy="1353312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BC26E-1FEC-4063-BF69-88B311A52755}">
      <dsp:nvSpPr>
        <dsp:cNvPr id="0" name=""/>
        <dsp:cNvSpPr/>
      </dsp:nvSpPr>
      <dsp:spPr>
        <a:xfrm>
          <a:off x="297619" y="3251200"/>
          <a:ext cx="6845248" cy="6096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ontent_slide_image_mas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 rot="5400000">
            <a:off x="3682513" y="3050140"/>
            <a:ext cx="45719" cy="6192688"/>
          </a:xfrm>
          <a:prstGeom prst="rect">
            <a:avLst/>
          </a:prstGeom>
          <a:solidFill>
            <a:srgbClr val="81BC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5000">
              <a:solidFill>
                <a:srgbClr val="2E3192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55576" y="6309320"/>
            <a:ext cx="194421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98982" y="6227439"/>
            <a:ext cx="2149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>
                <a:solidFill>
                  <a:srgbClr val="005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www.hospiceuk.org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6289" y="2287488"/>
            <a:ext cx="4599807" cy="584775"/>
          </a:xfrm>
        </p:spPr>
        <p:txBody>
          <a:bodyPr wrap="square" lIns="0" anchor="t" anchorCtr="0">
            <a:spAutoFit/>
          </a:bodyPr>
          <a:lstStyle>
            <a:lvl1pPr algn="l">
              <a:defRPr sz="3200" baseline="0">
                <a:solidFill>
                  <a:srgbClr val="005E86"/>
                </a:solidFill>
                <a:latin typeface="18 VAG Rounded Bold   0739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49263" y="3068960"/>
            <a:ext cx="4597896" cy="279424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rgbClr val="005E86"/>
                </a:solidFill>
                <a:latin typeface="18 VAG Rounded Light   02390"/>
              </a:defRPr>
            </a:lvl1pPr>
            <a:lvl2pPr>
              <a:defRPr sz="1800">
                <a:solidFill>
                  <a:srgbClr val="005E86"/>
                </a:solidFill>
                <a:latin typeface="18 VAG Rounded Light   02390"/>
              </a:defRPr>
            </a:lvl2pPr>
            <a:lvl3pPr>
              <a:defRPr sz="1800">
                <a:solidFill>
                  <a:srgbClr val="005E86"/>
                </a:solidFill>
                <a:latin typeface="18 VAG Rounded Light   02390"/>
              </a:defRPr>
            </a:lvl3pPr>
            <a:lvl4pPr>
              <a:defRPr sz="1800">
                <a:solidFill>
                  <a:srgbClr val="005E86"/>
                </a:solidFill>
                <a:latin typeface="18 VAG Rounded Light   02390"/>
              </a:defRPr>
            </a:lvl4pPr>
            <a:lvl5pPr>
              <a:defRPr sz="1800">
                <a:solidFill>
                  <a:srgbClr val="005E86"/>
                </a:solidFill>
                <a:latin typeface="18 VAG Rounded Light   0239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itle_slide_mask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75" t="31507"/>
          <a:stretch/>
        </p:blipFill>
        <p:spPr>
          <a:xfrm>
            <a:off x="1202308" y="572493"/>
            <a:ext cx="7956376" cy="6285507"/>
          </a:xfrm>
          <a:prstGeom prst="rect">
            <a:avLst/>
          </a:prstGeom>
        </p:spPr>
      </p:pic>
      <p:pic>
        <p:nvPicPr>
          <p:cNvPr id="8" name="Picture 7" descr="Title_slide_mask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799"/>
          <a:stretch/>
        </p:blipFill>
        <p:spPr>
          <a:xfrm>
            <a:off x="0" y="0"/>
            <a:ext cx="9144000" cy="4265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4836348"/>
            <a:ext cx="4839072" cy="1200329"/>
          </a:xfrm>
        </p:spPr>
        <p:txBody>
          <a:bodyPr vert="horz" wrap="square" anchor="t" anchorCtr="0">
            <a:spAutoFit/>
          </a:bodyPr>
          <a:lstStyle>
            <a:lvl1pPr algn="r">
              <a:defRPr sz="3600" b="0" i="0" cap="none">
                <a:solidFill>
                  <a:schemeClr val="bg1"/>
                </a:solidFill>
                <a:latin typeface="18 VAG Rounded Light   0239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0" y="6036677"/>
            <a:ext cx="3810000" cy="446087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18 VAG Rounded Light   0239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UK_PP_blank_slide_back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694" b="77222"/>
          <a:stretch/>
        </p:blipFill>
        <p:spPr>
          <a:xfrm>
            <a:off x="0" y="0"/>
            <a:ext cx="3136900" cy="15621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199" y="1702713"/>
            <a:ext cx="7239001" cy="584775"/>
          </a:xfrm>
        </p:spPr>
        <p:txBody>
          <a:bodyPr wrap="square" lIns="0" anchor="t" anchorCtr="0">
            <a:spAutoFit/>
          </a:bodyPr>
          <a:lstStyle>
            <a:lvl1pPr algn="l">
              <a:defRPr sz="3200" baseline="0">
                <a:solidFill>
                  <a:srgbClr val="005E86"/>
                </a:solidFill>
                <a:latin typeface="18 VAG Rounded Bold   0739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2484437"/>
            <a:ext cx="7239000" cy="330676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005E86"/>
                </a:solidFill>
                <a:latin typeface="18 VAG Rounded Light   02390"/>
              </a:defRPr>
            </a:lvl1pPr>
            <a:lvl2pPr>
              <a:defRPr sz="1800">
                <a:solidFill>
                  <a:srgbClr val="005E86"/>
                </a:solidFill>
                <a:latin typeface="18 VAG Rounded Light   02390"/>
              </a:defRPr>
            </a:lvl2pPr>
            <a:lvl3pPr>
              <a:defRPr sz="1800">
                <a:solidFill>
                  <a:srgbClr val="005E86"/>
                </a:solidFill>
                <a:latin typeface="18 VAG Rounded Light   02390"/>
              </a:defRPr>
            </a:lvl3pPr>
            <a:lvl4pPr>
              <a:defRPr sz="1800">
                <a:solidFill>
                  <a:srgbClr val="005E86"/>
                </a:solidFill>
                <a:latin typeface="18 VAG Rounded Light   02390"/>
              </a:defRPr>
            </a:lvl4pPr>
            <a:lvl5pPr>
              <a:defRPr sz="1800">
                <a:solidFill>
                  <a:srgbClr val="005E86"/>
                </a:solidFill>
                <a:latin typeface="18 VAG Rounded Light   0239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982" y="6227439"/>
            <a:ext cx="2149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>
                <a:solidFill>
                  <a:srgbClr val="005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www.hospiceuk.org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 rot="5400000">
            <a:off x="4764830" y="1940031"/>
            <a:ext cx="45719" cy="8352259"/>
          </a:xfrm>
          <a:prstGeom prst="rect">
            <a:avLst/>
          </a:prstGeom>
          <a:solidFill>
            <a:srgbClr val="81BC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5000">
              <a:solidFill>
                <a:srgbClr val="2E3192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8783638" y="908050"/>
            <a:ext cx="360362" cy="5949950"/>
          </a:xfrm>
          <a:prstGeom prst="rect">
            <a:avLst/>
          </a:prstGeom>
          <a:solidFill>
            <a:srgbClr val="005E8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5000">
              <a:solidFill>
                <a:srgbClr val="2E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9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 rot="5400000">
            <a:off x="4764830" y="1940031"/>
            <a:ext cx="45719" cy="8352259"/>
          </a:xfrm>
          <a:prstGeom prst="rect">
            <a:avLst/>
          </a:prstGeom>
          <a:solidFill>
            <a:srgbClr val="81BC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5000">
              <a:solidFill>
                <a:srgbClr val="2E319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199" y="1702713"/>
            <a:ext cx="7239001" cy="584775"/>
          </a:xfrm>
        </p:spPr>
        <p:txBody>
          <a:bodyPr wrap="square" lIns="0" anchor="t" anchorCtr="0">
            <a:spAutoFit/>
          </a:bodyPr>
          <a:lstStyle>
            <a:lvl1pPr algn="l">
              <a:defRPr sz="3200" baseline="0">
                <a:solidFill>
                  <a:srgbClr val="005E86"/>
                </a:solidFill>
                <a:latin typeface="18 VAG Rounded Bold   0739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2484437"/>
            <a:ext cx="7239000" cy="330676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005E86"/>
                </a:solidFill>
                <a:latin typeface="18 VAG Rounded Light   02390"/>
              </a:defRPr>
            </a:lvl1pPr>
            <a:lvl2pPr>
              <a:defRPr sz="1800">
                <a:solidFill>
                  <a:srgbClr val="005E86"/>
                </a:solidFill>
                <a:latin typeface="18 VAG Rounded Light   02390"/>
              </a:defRPr>
            </a:lvl2pPr>
            <a:lvl3pPr>
              <a:defRPr sz="1800">
                <a:solidFill>
                  <a:srgbClr val="005E86"/>
                </a:solidFill>
                <a:latin typeface="18 VAG Rounded Light   02390"/>
              </a:defRPr>
            </a:lvl3pPr>
            <a:lvl4pPr>
              <a:defRPr sz="1800">
                <a:solidFill>
                  <a:srgbClr val="005E86"/>
                </a:solidFill>
                <a:latin typeface="18 VAG Rounded Light   02390"/>
              </a:defRPr>
            </a:lvl4pPr>
            <a:lvl5pPr>
              <a:defRPr sz="1800">
                <a:solidFill>
                  <a:srgbClr val="005E86"/>
                </a:solidFill>
                <a:latin typeface="18 VAG Rounded Light   0239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8783638" y="908050"/>
            <a:ext cx="360362" cy="5949950"/>
          </a:xfrm>
          <a:prstGeom prst="rect">
            <a:avLst/>
          </a:prstGeom>
          <a:solidFill>
            <a:srgbClr val="005E8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5000">
              <a:solidFill>
                <a:srgbClr val="2E3192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98982" y="6227439"/>
            <a:ext cx="2149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>
                <a:solidFill>
                  <a:srgbClr val="005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www.hospiceuk.org</a:t>
            </a:r>
          </a:p>
        </p:txBody>
      </p:sp>
    </p:spTree>
    <p:extLst>
      <p:ext uri="{BB962C8B-B14F-4D97-AF65-F5344CB8AC3E}">
        <p14:creationId xmlns:p14="http://schemas.microsoft.com/office/powerpoint/2010/main" val="359506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63" r:id="rId3"/>
    <p:sldLayoutId id="214748366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&amp;ehk=SdSVTTiN"/><Relationship Id="rId13" Type="http://schemas.openxmlformats.org/officeDocument/2006/relationships/image" Target="../media/image12.png"/><Relationship Id="rId18" Type="http://schemas.openxmlformats.org/officeDocument/2006/relationships/image" Target="../media/image15.jpg&amp;ehk=VK7aAyd"/><Relationship Id="rId3" Type="http://schemas.openxmlformats.org/officeDocument/2006/relationships/hyperlink" Target="http://sedj.deviantart.com/art/Vector-Bubble-Numbers-265191420" TargetMode="External"/><Relationship Id="rId21" Type="http://schemas.openxmlformats.org/officeDocument/2006/relationships/hyperlink" Target="http://dietjustice.blogspot.com/2011/07/feedback-week.html" TargetMode="External"/><Relationship Id="rId7" Type="http://schemas.openxmlformats.org/officeDocument/2006/relationships/hyperlink" Target="http://people-equation.com/making-most-of-leadership-assessments/outstanding-evaluation/" TargetMode="External"/><Relationship Id="rId12" Type="http://schemas.openxmlformats.org/officeDocument/2006/relationships/hyperlink" Target="http://www.thegundivas.com/2011_02_01_archive.html" TargetMode="External"/><Relationship Id="rId17" Type="http://schemas.openxmlformats.org/officeDocument/2006/relationships/hyperlink" Target="http://www.involve.org.uk/blog/2011/03/13/nudge-think-or-shove-shifting-values-and-attitudes-towards-sustainability/" TargetMode="External"/><Relationship Id="rId2" Type="http://schemas.openxmlformats.org/officeDocument/2006/relationships/image" Target="../media/image6.jpg&amp;ehk=bwK36N"/><Relationship Id="rId16" Type="http://schemas.openxmlformats.org/officeDocument/2006/relationships/image" Target="../media/image14.jpg&amp;ehk=i"/><Relationship Id="rId20" Type="http://schemas.openxmlformats.org/officeDocument/2006/relationships/image" Target="../media/image16.jpg&amp;ehk=GFgX5Blsmy7b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&amp;ehk="/><Relationship Id="rId11" Type="http://schemas.openxmlformats.org/officeDocument/2006/relationships/image" Target="../media/image11.jpg&amp;ehk=n8IaTLy"/><Relationship Id="rId5" Type="http://schemas.openxmlformats.org/officeDocument/2006/relationships/hyperlink" Target="http://population-based-intervention.wikispaces.com/Crisis+prevention+and+response" TargetMode="External"/><Relationship Id="rId15" Type="http://schemas.openxmlformats.org/officeDocument/2006/relationships/hyperlink" Target="http://www.freefoto.com/preview/04-28-41/Pile-of-Money" TargetMode="External"/><Relationship Id="rId10" Type="http://schemas.openxmlformats.org/officeDocument/2006/relationships/hyperlink" Target="http://airedaledogz.deviantart.com/art/Overly-Happy-188102525" TargetMode="External"/><Relationship Id="rId19" Type="http://schemas.openxmlformats.org/officeDocument/2006/relationships/hyperlink" Target="http://www.alexsarchives.org/tag/housing-strategy/" TargetMode="External"/><Relationship Id="rId4" Type="http://schemas.openxmlformats.org/officeDocument/2006/relationships/image" Target="../media/image7.jpg&amp;ehk=kXUK6VCsBobIEW644D9ERw&amp;r=0&amp;pid=OfficeInsert"/><Relationship Id="rId9" Type="http://schemas.openxmlformats.org/officeDocument/2006/relationships/image" Target="../media/image10.png&amp;ehk=JWanmMfg7DBWLXpQjPlvDw&amp;r=0&amp;pid=OfficeInsert"/><Relationship Id="rId14" Type="http://schemas.openxmlformats.org/officeDocument/2006/relationships/image" Target="../media/image13.jpg&amp;ehk=oznyhZx85t9z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&amp;ehk=VI0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kellydeanjolley.com/2012/06/27/philosophical-questions-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9658" y="3044516"/>
            <a:ext cx="7239001" cy="584775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81BC00"/>
                </a:solidFill>
              </a:rPr>
              <a:t>Evaluation – Building a Logic Model?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54056-5CE6-4316-BF54-355780265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49120" y="1429253"/>
            <a:ext cx="2291828" cy="13481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EAE12-05DA-4CB9-BC94-5A3AAAF27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7290" y="4750479"/>
            <a:ext cx="2991291" cy="12638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34636F-ABA2-4488-93DC-AC7700F888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310594" y="3724803"/>
            <a:ext cx="1690301" cy="11189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29E8DA-D5D2-40DE-9567-720248074C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979" y="1384747"/>
            <a:ext cx="1331328" cy="1721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017C81-EF7E-4811-9B6D-6B8C26AEF3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895121" y="1691589"/>
            <a:ext cx="1281255" cy="9609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3EA55FC-4666-4A84-9ED2-21FCA3061C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157790" y="1923328"/>
            <a:ext cx="969989" cy="9699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3DE252-CA26-435D-8100-B08676EBF31A}"/>
              </a:ext>
            </a:extLst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t="27033" r="14414" b="29009"/>
          <a:stretch/>
        </p:blipFill>
        <p:spPr bwMode="auto">
          <a:xfrm>
            <a:off x="5868145" y="261790"/>
            <a:ext cx="2490058" cy="1122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9B255CF-4B08-4973-AB6D-4E1E7A1E32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876256" y="3720137"/>
            <a:ext cx="1216142" cy="8107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29754D-71DC-4E50-A29A-CABC053EA6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6372200" y="1656155"/>
            <a:ext cx="2393561" cy="11967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CA6771-7E97-4233-97EA-9800EB31A5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601626" y="3720137"/>
            <a:ext cx="1568675" cy="9539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9658F4-07FF-4A08-B2A3-E6C544263F3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4555051" y="3599583"/>
            <a:ext cx="1068213" cy="153994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F1532B3-31C9-48F7-BAC7-A90D10905820}"/>
              </a:ext>
            </a:extLst>
          </p:cNvPr>
          <p:cNvSpPr txBox="1"/>
          <p:nvPr/>
        </p:nvSpPr>
        <p:spPr>
          <a:xfrm>
            <a:off x="2627784" y="6196662"/>
            <a:ext cx="341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5E86"/>
                </a:solidFill>
              </a:rPr>
              <a:t>Twitter: #</a:t>
            </a:r>
            <a:r>
              <a:rPr lang="en-GB" dirty="0" err="1">
                <a:solidFill>
                  <a:srgbClr val="005E86"/>
                </a:solidFill>
              </a:rPr>
              <a:t>coTeams</a:t>
            </a:r>
            <a:r>
              <a:rPr lang="en-GB" dirty="0">
                <a:solidFill>
                  <a:srgbClr val="005E86"/>
                </a:solidFill>
              </a:rPr>
              <a:t> @</a:t>
            </a:r>
            <a:r>
              <a:rPr lang="en-GB" dirty="0" err="1">
                <a:solidFill>
                  <a:srgbClr val="005E86"/>
                </a:solidFill>
              </a:rPr>
              <a:t>learnhospice</a:t>
            </a:r>
            <a:endParaRPr lang="en-GB" dirty="0">
              <a:solidFill>
                <a:srgbClr val="005E86"/>
              </a:solidFill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D5E53E8-A724-404F-BA9A-27E73B23C017}"/>
              </a:ext>
            </a:extLst>
          </p:cNvPr>
          <p:cNvSpPr txBox="1">
            <a:spLocks/>
          </p:cNvSpPr>
          <p:nvPr/>
        </p:nvSpPr>
        <p:spPr>
          <a:xfrm>
            <a:off x="4707307" y="4855182"/>
            <a:ext cx="3825133" cy="11591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400" kern="1200">
                <a:solidFill>
                  <a:srgbClr val="005E86"/>
                </a:solidFill>
                <a:latin typeface="18 VAG Rounded Light   0239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5E86"/>
                </a:solidFill>
                <a:latin typeface="18 VAG Rounded Light   0239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5E86"/>
                </a:solidFill>
                <a:latin typeface="18 VAG Rounded Light   0239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5E86"/>
                </a:solidFill>
                <a:latin typeface="18 VAG Rounded Light   0239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5E86"/>
                </a:solidFill>
                <a:latin typeface="18 VAG Rounded Light   0239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/>
              <a:t>Sarah Russell</a:t>
            </a:r>
          </a:p>
          <a:p>
            <a:pPr algn="r"/>
            <a:r>
              <a:rPr lang="en-GB" sz="1700" dirty="0"/>
              <a:t>Head of Research, Hospice UK</a:t>
            </a:r>
          </a:p>
          <a:p>
            <a:pPr algn="r"/>
            <a:r>
              <a:rPr lang="en-GB" sz="1700" dirty="0"/>
              <a:t>Visiting Fellow, University of Southampton</a:t>
            </a:r>
          </a:p>
          <a:p>
            <a:pPr algn="r"/>
            <a:r>
              <a:rPr lang="en-GB" sz="1700" dirty="0"/>
              <a:t>Editor: European Journal of Palliative Care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468721"/>
            <a:ext cx="8187605" cy="1077218"/>
          </a:xfrm>
        </p:spPr>
        <p:txBody>
          <a:bodyPr/>
          <a:lstStyle/>
          <a:p>
            <a:r>
              <a:rPr lang="en-GB" b="1" dirty="0"/>
              <a:t>Building an Evaluation Logic Model together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F1658-9D68-4723-B63F-920ACE786F3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t="27033" r="14414" b="29009"/>
          <a:stretch/>
        </p:blipFill>
        <p:spPr bwMode="auto">
          <a:xfrm>
            <a:off x="6444208" y="304076"/>
            <a:ext cx="2066925" cy="866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43D8E7-79F1-49DC-8C33-07258DCD65CA}"/>
              </a:ext>
            </a:extLst>
          </p:cNvPr>
          <p:cNvSpPr/>
          <p:nvPr/>
        </p:nvSpPr>
        <p:spPr>
          <a:xfrm>
            <a:off x="2627784" y="2636393"/>
            <a:ext cx="6079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5E86"/>
                </a:solidFill>
                <a:latin typeface="Arial" panose="020B0604020202020204" pitchFamily="34" charset="0"/>
              </a:rPr>
              <a:t>A </a:t>
            </a:r>
            <a:r>
              <a:rPr lang="en-GB" sz="2000" b="1" dirty="0">
                <a:solidFill>
                  <a:srgbClr val="005E86"/>
                </a:solidFill>
                <a:latin typeface="Arial" panose="020B0604020202020204" pitchFamily="34" charset="0"/>
              </a:rPr>
              <a:t>conceptual framework </a:t>
            </a:r>
            <a:r>
              <a:rPr lang="en-GB" sz="2000" dirty="0">
                <a:solidFill>
                  <a:srgbClr val="005E86"/>
                </a:solidFill>
                <a:latin typeface="Arial" panose="020B0604020202020204" pitchFamily="34" charset="0"/>
              </a:rPr>
              <a:t>for service evaluation of projects and programmes used widely in health and social care settings 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000" dirty="0">
              <a:solidFill>
                <a:srgbClr val="005E86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5E86"/>
                </a:solidFill>
                <a:latin typeface="Arial" panose="020B0604020202020204" pitchFamily="34" charset="0"/>
              </a:rPr>
              <a:t>A </a:t>
            </a:r>
            <a:r>
              <a:rPr lang="en-GB" sz="2000" b="1" dirty="0">
                <a:solidFill>
                  <a:srgbClr val="005E86"/>
                </a:solidFill>
                <a:latin typeface="Arial" panose="020B0604020202020204" pitchFamily="34" charset="0"/>
              </a:rPr>
              <a:t>visual map </a:t>
            </a:r>
            <a:r>
              <a:rPr lang="en-GB" sz="2000" dirty="0">
                <a:solidFill>
                  <a:srgbClr val="005E86"/>
                </a:solidFill>
                <a:latin typeface="Arial" panose="020B0604020202020204" pitchFamily="34" charset="0"/>
              </a:rPr>
              <a:t>which maps a project e.g.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5E86"/>
                </a:solidFill>
                <a:latin typeface="Arial" panose="020B0604020202020204" pitchFamily="34" charset="0"/>
              </a:rPr>
              <a:t>Inputs, activities, outputs, outcomes &amp; impact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5E86"/>
                </a:solidFill>
                <a:latin typeface="Arial" panose="020B0604020202020204" pitchFamily="34" charset="0"/>
              </a:rPr>
              <a:t>Internal and external factors that may affect the success of a project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5E86"/>
                </a:solidFill>
                <a:latin typeface="Arial" panose="020B0604020202020204" pitchFamily="34" charset="0"/>
              </a:rPr>
              <a:t>Wider considerations and assumptions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84569-ED1B-4A12-A7F7-6916FA3F4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3529" y="2843809"/>
            <a:ext cx="2304255" cy="27552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F2AC97-210A-448B-91D7-2B84B8F6A1FF}"/>
              </a:ext>
            </a:extLst>
          </p:cNvPr>
          <p:cNvSpPr txBox="1"/>
          <p:nvPr/>
        </p:nvSpPr>
        <p:spPr>
          <a:xfrm>
            <a:off x="1763688" y="200733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81BC00"/>
                </a:solidFill>
              </a:rPr>
              <a:t>What is a Logic Model?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9EB728-EA45-44AA-913E-B758287E18CB}"/>
              </a:ext>
            </a:extLst>
          </p:cNvPr>
          <p:cNvSpPr/>
          <p:nvPr/>
        </p:nvSpPr>
        <p:spPr>
          <a:xfrm>
            <a:off x="2627784" y="5599078"/>
            <a:ext cx="6079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>
                <a:solidFill>
                  <a:srgbClr val="005E86"/>
                </a:solidFill>
              </a:rPr>
              <a:t>See	https://midlandsandlancashirecsu.nhs.uk/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65ED26-873B-456B-BD39-FCE33020F763}"/>
              </a:ext>
            </a:extLst>
          </p:cNvPr>
          <p:cNvSpPr txBox="1"/>
          <p:nvPr/>
        </p:nvSpPr>
        <p:spPr>
          <a:xfrm>
            <a:off x="2627784" y="6196662"/>
            <a:ext cx="341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5E86"/>
                </a:solidFill>
              </a:rPr>
              <a:t>Twitter: #</a:t>
            </a:r>
            <a:r>
              <a:rPr lang="en-GB" dirty="0" err="1">
                <a:solidFill>
                  <a:srgbClr val="005E86"/>
                </a:solidFill>
              </a:rPr>
              <a:t>coTeams</a:t>
            </a:r>
            <a:r>
              <a:rPr lang="en-GB" dirty="0">
                <a:solidFill>
                  <a:srgbClr val="005E86"/>
                </a:solidFill>
              </a:rPr>
              <a:t> @</a:t>
            </a:r>
            <a:r>
              <a:rPr lang="en-GB" dirty="0" err="1">
                <a:solidFill>
                  <a:srgbClr val="005E86"/>
                </a:solidFill>
              </a:rPr>
              <a:t>learnhospice</a:t>
            </a:r>
            <a:endParaRPr lang="en-GB" dirty="0">
              <a:solidFill>
                <a:srgbClr val="005E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7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32D2-9883-4978-8BF9-9748C8D6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755" y="737463"/>
            <a:ext cx="5832648" cy="584775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81BC00"/>
                </a:solidFill>
              </a:rPr>
              <a:t>Logic Model Includes: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D614D7-4B9D-46F2-BE5A-D99C97D15E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661405"/>
              </p:ext>
            </p:extLst>
          </p:nvPr>
        </p:nvGraphicFramePr>
        <p:xfrm>
          <a:off x="856636" y="2012479"/>
          <a:ext cx="7440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7E8643F-EF73-4627-8EC6-1A7F85657A33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t="27033" r="14414" b="29009"/>
          <a:stretch/>
        </p:blipFill>
        <p:spPr bwMode="auto">
          <a:xfrm>
            <a:off x="6444208" y="304076"/>
            <a:ext cx="2066925" cy="866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A57766-D0F6-4E7A-84FC-C47DFF526107}"/>
              </a:ext>
            </a:extLst>
          </p:cNvPr>
          <p:cNvSpPr txBox="1"/>
          <p:nvPr/>
        </p:nvSpPr>
        <p:spPr>
          <a:xfrm>
            <a:off x="1641755" y="5332566"/>
            <a:ext cx="609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5E86"/>
                </a:solidFill>
              </a:rPr>
              <a:t>Unit of measurement (methods) and approach (methodology)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E8027-6ECD-41F9-95D6-938FC1BAE26A}"/>
              </a:ext>
            </a:extLst>
          </p:cNvPr>
          <p:cNvSpPr txBox="1"/>
          <p:nvPr/>
        </p:nvSpPr>
        <p:spPr>
          <a:xfrm>
            <a:off x="2627784" y="6196662"/>
            <a:ext cx="341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5E86"/>
                </a:solidFill>
              </a:rPr>
              <a:t>Twitter: #</a:t>
            </a:r>
            <a:r>
              <a:rPr lang="en-GB" dirty="0" err="1">
                <a:solidFill>
                  <a:srgbClr val="005E86"/>
                </a:solidFill>
              </a:rPr>
              <a:t>coTeams</a:t>
            </a:r>
            <a:r>
              <a:rPr lang="en-GB" dirty="0">
                <a:solidFill>
                  <a:srgbClr val="005E86"/>
                </a:solidFill>
              </a:rPr>
              <a:t> @</a:t>
            </a:r>
            <a:r>
              <a:rPr lang="en-GB" dirty="0" err="1">
                <a:solidFill>
                  <a:srgbClr val="005E86"/>
                </a:solidFill>
              </a:rPr>
              <a:t>learnhospice</a:t>
            </a:r>
            <a:endParaRPr lang="en-GB" dirty="0">
              <a:solidFill>
                <a:srgbClr val="005E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4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223573-C61A-4DC6-9371-68B3136DD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91888"/>
              </p:ext>
            </p:extLst>
          </p:nvPr>
        </p:nvGraphicFramePr>
        <p:xfrm>
          <a:off x="295654" y="476672"/>
          <a:ext cx="8331624" cy="5672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325">
                  <a:extLst>
                    <a:ext uri="{9D8B030D-6E8A-4147-A177-3AD203B41FA5}">
                      <a16:colId xmlns:a16="http://schemas.microsoft.com/office/drawing/2014/main" val="3171007540"/>
                    </a:ext>
                  </a:extLst>
                </a:gridCol>
                <a:gridCol w="1666325">
                  <a:extLst>
                    <a:ext uri="{9D8B030D-6E8A-4147-A177-3AD203B41FA5}">
                      <a16:colId xmlns:a16="http://schemas.microsoft.com/office/drawing/2014/main" val="1442198445"/>
                    </a:ext>
                  </a:extLst>
                </a:gridCol>
                <a:gridCol w="1666324">
                  <a:extLst>
                    <a:ext uri="{9D8B030D-6E8A-4147-A177-3AD203B41FA5}">
                      <a16:colId xmlns:a16="http://schemas.microsoft.com/office/drawing/2014/main" val="2689188146"/>
                    </a:ext>
                  </a:extLst>
                </a:gridCol>
                <a:gridCol w="1666325">
                  <a:extLst>
                    <a:ext uri="{9D8B030D-6E8A-4147-A177-3AD203B41FA5}">
                      <a16:colId xmlns:a16="http://schemas.microsoft.com/office/drawing/2014/main" val="363137000"/>
                    </a:ext>
                  </a:extLst>
                </a:gridCol>
                <a:gridCol w="1666325">
                  <a:extLst>
                    <a:ext uri="{9D8B030D-6E8A-4147-A177-3AD203B41FA5}">
                      <a16:colId xmlns:a16="http://schemas.microsoft.com/office/drawing/2014/main" val="2293873076"/>
                    </a:ext>
                  </a:extLst>
                </a:gridCol>
              </a:tblGrid>
              <a:tr h="840783">
                <a:tc gridSpan="5"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PEOLC Logic Model Template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458125"/>
                  </a:ext>
                </a:extLst>
              </a:tr>
              <a:tr h="527369">
                <a:tc gridSpan="5"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5E86"/>
                          </a:solidFill>
                        </a:rPr>
                        <a:t>Goal/Aim </a:t>
                      </a:r>
                      <a:r>
                        <a:rPr lang="en-GB" sz="1600" dirty="0">
                          <a:solidFill>
                            <a:srgbClr val="005E86"/>
                          </a:solidFill>
                        </a:rPr>
                        <a:t>– what is (y)our overall aim or goal?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338482"/>
                  </a:ext>
                </a:extLst>
              </a:tr>
              <a:tr h="504056">
                <a:tc gridSpan="5"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rgbClr val="005E86"/>
                          </a:solidFill>
                        </a:rPr>
                        <a:t>Objectives</a:t>
                      </a:r>
                      <a:r>
                        <a:rPr lang="en-GB" sz="1600" dirty="0">
                          <a:solidFill>
                            <a:srgbClr val="005E86"/>
                          </a:solidFill>
                        </a:rPr>
                        <a:t> – what are the specific objectives or goals we/you wish to achieve and by when?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451143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ctr" rtl="0"/>
                      <a:r>
                        <a:rPr lang="en-GB" sz="1600" b="1" i="0" u="none" strike="noStrike" kern="1200" baseline="0" dirty="0">
                          <a:solidFill>
                            <a:srgbClr val="005E86"/>
                          </a:solidFill>
                          <a:latin typeface="+mn-lt"/>
                          <a:ea typeface="+mn-ea"/>
                          <a:cs typeface="+mn-cs"/>
                        </a:rPr>
                        <a:t>Inputs</a:t>
                      </a:r>
                    </a:p>
                    <a:p>
                      <a:pPr algn="ctr" rtl="0"/>
                      <a:r>
                        <a:rPr lang="en-GB" sz="1600" b="0" i="0" u="none" strike="noStrike" kern="1200" baseline="0" dirty="0">
                          <a:solidFill>
                            <a:srgbClr val="005E86"/>
                          </a:solidFill>
                          <a:latin typeface="+mn-lt"/>
                          <a:ea typeface="+mn-ea"/>
                          <a:cs typeface="+mn-cs"/>
                        </a:rPr>
                        <a:t>What is needed to make this successful and why are you doing it?</a:t>
                      </a:r>
                      <a:endParaRPr lang="en-GB" sz="1600" dirty="0">
                        <a:solidFill>
                          <a:srgbClr val="005E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600" b="1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</a:p>
                    <a:p>
                      <a:pPr algn="ctr" rtl="0"/>
                      <a:r>
                        <a:rPr lang="en-GB" sz="1600" b="0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What activities are needed to make this successful?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600" b="1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Outputs</a:t>
                      </a:r>
                    </a:p>
                    <a:p>
                      <a:pPr algn="ctr" rtl="0"/>
                      <a:r>
                        <a:rPr lang="en-GB" sz="1600" b="0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If activities occur, what is produced which demonstrates success?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600" b="1" i="0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Intermediate outcomes</a:t>
                      </a:r>
                    </a:p>
                    <a:p>
                      <a:pPr algn="ctr" rtl="0"/>
                      <a:r>
                        <a:rPr lang="en-GB" sz="1600" b="0" i="0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What difference is made in the short term?</a:t>
                      </a:r>
                      <a:endParaRPr lang="en-GB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600" b="1" i="0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Longer Term Outcome/Impact</a:t>
                      </a:r>
                    </a:p>
                    <a:p>
                      <a:pPr algn="ctr" rtl="0"/>
                      <a:r>
                        <a:rPr lang="en-GB" sz="1600" b="0" i="0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What difference is made in the longer term?</a:t>
                      </a:r>
                      <a:endParaRPr lang="en-GB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058273"/>
                  </a:ext>
                </a:extLst>
              </a:tr>
              <a:tr h="605760"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rgbClr val="005E86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GB" sz="1600" b="1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Process Evaluation….</a:t>
                      </a:r>
                    </a:p>
                    <a:p>
                      <a:pPr algn="ctr" rtl="0"/>
                      <a:r>
                        <a:rPr lang="en-GB" sz="16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Was it implemented effectively?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GB" sz="1600" b="1" i="1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Outcome Evaluation…</a:t>
                      </a:r>
                    </a:p>
                    <a:p>
                      <a:pPr algn="ctr" rtl="0"/>
                      <a:r>
                        <a:rPr lang="en-GB" sz="1600" b="0" i="1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What difference has it made?</a:t>
                      </a:r>
                      <a:endParaRPr lang="en-GB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09353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rgbClr val="005E86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B050"/>
                          </a:solidFill>
                        </a:rPr>
                        <a:t>What </a:t>
                      </a:r>
                      <a:r>
                        <a:rPr lang="en-GB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units </a:t>
                      </a:r>
                      <a:r>
                        <a:rPr lang="en-GB" sz="1600" dirty="0">
                          <a:solidFill>
                            <a:srgbClr val="00B050"/>
                          </a:solidFill>
                        </a:rPr>
                        <a:t>of </a:t>
                      </a:r>
                      <a:r>
                        <a:rPr lang="en-GB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measurement</a:t>
                      </a:r>
                      <a:r>
                        <a:rPr lang="en-GB" sz="1600" dirty="0">
                          <a:solidFill>
                            <a:srgbClr val="00B050"/>
                          </a:solidFill>
                        </a:rPr>
                        <a:t> can </a:t>
                      </a:r>
                      <a:r>
                        <a:rPr lang="en-GB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be</a:t>
                      </a:r>
                      <a:r>
                        <a:rPr lang="en-GB" sz="1600" dirty="0">
                          <a:solidFill>
                            <a:srgbClr val="00B050"/>
                          </a:solidFill>
                        </a:rPr>
                        <a:t> used?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en-GB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50540"/>
                  </a:ext>
                </a:extLst>
              </a:tr>
              <a:tr h="435496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baseline="0" dirty="0">
                          <a:solidFill>
                            <a:srgbClr val="005E86"/>
                          </a:solidFill>
                          <a:latin typeface="+mn-lt"/>
                          <a:ea typeface="+mn-ea"/>
                          <a:cs typeface="+mn-cs"/>
                        </a:rPr>
                        <a:t>Internal/External Factors and Considerations that may affect programme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542602"/>
                  </a:ext>
                </a:extLst>
              </a:tr>
              <a:tr h="422047">
                <a:tc gridSpan="5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5E86"/>
                          </a:solidFill>
                        </a:rPr>
                        <a:t>Assumptions about the programme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535914"/>
                  </a:ext>
                </a:extLst>
              </a:tr>
              <a:tr h="422047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baseline="0" dirty="0">
                          <a:solidFill>
                            <a:srgbClr val="005E86"/>
                          </a:solidFill>
                          <a:latin typeface="+mn-lt"/>
                          <a:ea typeface="+mn-ea"/>
                          <a:cs typeface="+mn-cs"/>
                        </a:rPr>
                        <a:t>Evaluation Methodology (e.g. Action Research)  and Methods (Mixed)</a:t>
                      </a:r>
                      <a:endParaRPr lang="en-GB" sz="1600" b="0" i="0" u="none" strike="noStrike" kern="1200" baseline="0" dirty="0">
                        <a:solidFill>
                          <a:srgbClr val="005E8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811824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F1A9A2-1E0C-44F4-A346-ABB66FE12833}"/>
              </a:ext>
            </a:extLst>
          </p:cNvPr>
          <p:cNvSpPr/>
          <p:nvPr/>
        </p:nvSpPr>
        <p:spPr>
          <a:xfrm>
            <a:off x="295654" y="188640"/>
            <a:ext cx="8331624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5E86"/>
                </a:solidFill>
              </a:rPr>
              <a:t>Our project influenced by Action Research: a family of research methodologies which pursue action and research outcomes at the same time. Is emergent. Cyclic nature allows responsiveness. Cyclic, participative, reflective and qualitative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12D38-E80F-4BB5-A18D-D9892933E31F}"/>
              </a:ext>
            </a:extLst>
          </p:cNvPr>
          <p:cNvSpPr txBox="1"/>
          <p:nvPr/>
        </p:nvSpPr>
        <p:spPr>
          <a:xfrm>
            <a:off x="2627784" y="6196662"/>
            <a:ext cx="341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5E86"/>
                </a:solidFill>
              </a:rPr>
              <a:t>Twitter: #</a:t>
            </a:r>
            <a:r>
              <a:rPr lang="en-GB" dirty="0" err="1">
                <a:solidFill>
                  <a:srgbClr val="005E86"/>
                </a:solidFill>
              </a:rPr>
              <a:t>coTeams</a:t>
            </a:r>
            <a:r>
              <a:rPr lang="en-GB" dirty="0">
                <a:solidFill>
                  <a:srgbClr val="005E86"/>
                </a:solidFill>
              </a:rPr>
              <a:t> @</a:t>
            </a:r>
            <a:r>
              <a:rPr lang="en-GB" dirty="0" err="1">
                <a:solidFill>
                  <a:srgbClr val="005E86"/>
                </a:solidFill>
              </a:rPr>
              <a:t>learnhospice</a:t>
            </a:r>
            <a:endParaRPr lang="en-GB" dirty="0">
              <a:solidFill>
                <a:srgbClr val="005E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0D4B0B-F0D3-4561-8B5D-9573326C7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84562"/>
              </p:ext>
            </p:extLst>
          </p:nvPr>
        </p:nvGraphicFramePr>
        <p:xfrm>
          <a:off x="295654" y="404664"/>
          <a:ext cx="8596824" cy="615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365">
                  <a:extLst>
                    <a:ext uri="{9D8B030D-6E8A-4147-A177-3AD203B41FA5}">
                      <a16:colId xmlns:a16="http://schemas.microsoft.com/office/drawing/2014/main" val="3171007540"/>
                    </a:ext>
                  </a:extLst>
                </a:gridCol>
                <a:gridCol w="1719365">
                  <a:extLst>
                    <a:ext uri="{9D8B030D-6E8A-4147-A177-3AD203B41FA5}">
                      <a16:colId xmlns:a16="http://schemas.microsoft.com/office/drawing/2014/main" val="1442198445"/>
                    </a:ext>
                  </a:extLst>
                </a:gridCol>
                <a:gridCol w="1719364">
                  <a:extLst>
                    <a:ext uri="{9D8B030D-6E8A-4147-A177-3AD203B41FA5}">
                      <a16:colId xmlns:a16="http://schemas.microsoft.com/office/drawing/2014/main" val="2689188146"/>
                    </a:ext>
                  </a:extLst>
                </a:gridCol>
                <a:gridCol w="1719365">
                  <a:extLst>
                    <a:ext uri="{9D8B030D-6E8A-4147-A177-3AD203B41FA5}">
                      <a16:colId xmlns:a16="http://schemas.microsoft.com/office/drawing/2014/main" val="363137000"/>
                    </a:ext>
                  </a:extLst>
                </a:gridCol>
                <a:gridCol w="1719365">
                  <a:extLst>
                    <a:ext uri="{9D8B030D-6E8A-4147-A177-3AD203B41FA5}">
                      <a16:colId xmlns:a16="http://schemas.microsoft.com/office/drawing/2014/main" val="2293873076"/>
                    </a:ext>
                  </a:extLst>
                </a:gridCol>
              </a:tblGrid>
              <a:tr h="687062">
                <a:tc gridSpan="5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PEOLC Logic Model Template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458125"/>
                  </a:ext>
                </a:extLst>
              </a:tr>
              <a:tr h="430950">
                <a:tc gridSpan="5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5E86"/>
                          </a:solidFill>
                        </a:rPr>
                        <a:t>Goal/Aim </a:t>
                      </a:r>
                      <a:r>
                        <a:rPr lang="en-GB" sz="1400" dirty="0">
                          <a:solidFill>
                            <a:srgbClr val="005E86"/>
                          </a:solidFill>
                        </a:rPr>
                        <a:t>– what is (y)our overall aim or goal?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338482"/>
                  </a:ext>
                </a:extLst>
              </a:tr>
              <a:tr h="411900">
                <a:tc gridSpan="5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5E86"/>
                          </a:solidFill>
                        </a:rPr>
                        <a:t>Objectives</a:t>
                      </a:r>
                      <a:r>
                        <a:rPr lang="en-GB" sz="1400" dirty="0">
                          <a:solidFill>
                            <a:srgbClr val="005E86"/>
                          </a:solidFill>
                        </a:rPr>
                        <a:t> – what are the specific objectives or goals we/you wish to achieve and by when?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451143"/>
                  </a:ext>
                </a:extLst>
              </a:tr>
              <a:tr h="1110552"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1" i="0" u="none" strike="noStrike" kern="1200" baseline="0" dirty="0">
                          <a:solidFill>
                            <a:srgbClr val="005E86"/>
                          </a:solidFill>
                          <a:latin typeface="+mn-lt"/>
                          <a:ea typeface="+mn-ea"/>
                          <a:cs typeface="+mn-cs"/>
                        </a:rPr>
                        <a:t>Inputs</a:t>
                      </a:r>
                    </a:p>
                    <a:p>
                      <a:pPr algn="ctr" rtl="0"/>
                      <a:r>
                        <a:rPr lang="en-GB" sz="1400" b="0" i="0" u="none" strike="noStrike" kern="1200" baseline="0" dirty="0">
                          <a:solidFill>
                            <a:srgbClr val="005E86"/>
                          </a:solidFill>
                          <a:latin typeface="+mn-lt"/>
                          <a:ea typeface="+mn-ea"/>
                          <a:cs typeface="+mn-cs"/>
                        </a:rPr>
                        <a:t>What  is needed to make this successful and why are you doing it?</a:t>
                      </a:r>
                      <a:endParaRPr lang="en-GB" sz="1400" dirty="0">
                        <a:solidFill>
                          <a:srgbClr val="005E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1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</a:p>
                    <a:p>
                      <a:pPr algn="ctr" rtl="0"/>
                      <a:r>
                        <a:rPr lang="en-GB" sz="1400" b="0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What activities are needed to make this successful?</a:t>
                      </a:r>
                      <a:endParaRPr lang="en-GB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1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Outputs</a:t>
                      </a:r>
                    </a:p>
                    <a:p>
                      <a:pPr algn="ctr" rtl="0"/>
                      <a:r>
                        <a:rPr lang="en-GB" sz="1400" b="0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If activities occur, what is produced which demonstrates success?</a:t>
                      </a:r>
                      <a:endParaRPr lang="en-GB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1" i="0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Intermediate outcomes</a:t>
                      </a:r>
                    </a:p>
                    <a:p>
                      <a:pPr algn="ctr" rtl="0"/>
                      <a:r>
                        <a:rPr lang="en-GB" sz="1400" b="0" i="0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What difference is made in the short term?</a:t>
                      </a:r>
                      <a:endParaRPr lang="en-GB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b="1" i="0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Longer Term Outcomes/Impact</a:t>
                      </a:r>
                    </a:p>
                    <a:p>
                      <a:pPr algn="ctr" rtl="0"/>
                      <a:r>
                        <a:rPr lang="en-GB" sz="1400" b="0" i="0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What difference is made in the longer term?</a:t>
                      </a:r>
                      <a:endParaRPr lang="en-GB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058273"/>
                  </a:ext>
                </a:extLst>
              </a:tr>
              <a:tr h="552208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rgbClr val="005E86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GB" sz="1400" b="1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Process Evaluation….</a:t>
                      </a:r>
                    </a:p>
                    <a:p>
                      <a:pPr algn="ctr" rtl="0"/>
                      <a:r>
                        <a:rPr lang="en-GB" sz="14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Was it implemented effectively?</a:t>
                      </a:r>
                      <a:endParaRPr lang="en-GB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GB" sz="1400" b="1" i="1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Outcome Evaluation…</a:t>
                      </a:r>
                    </a:p>
                    <a:p>
                      <a:pPr algn="ctr" rtl="0"/>
                      <a:r>
                        <a:rPr lang="en-GB" sz="1400" b="0" i="1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What difference has it made?</a:t>
                      </a:r>
                      <a:endParaRPr lang="en-GB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09353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rgbClr val="005E86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/>
                      <a:r>
                        <a:rPr lang="en-GB" sz="1400" dirty="0">
                          <a:solidFill>
                            <a:srgbClr val="00B050"/>
                          </a:solidFill>
                        </a:rPr>
                        <a:t>What </a:t>
                      </a: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units </a:t>
                      </a:r>
                      <a:r>
                        <a:rPr lang="en-GB" sz="1400" dirty="0">
                          <a:solidFill>
                            <a:srgbClr val="00B050"/>
                          </a:solidFill>
                        </a:rPr>
                        <a:t>of </a:t>
                      </a: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measurement</a:t>
                      </a:r>
                      <a:r>
                        <a:rPr lang="en-GB" sz="1400" dirty="0">
                          <a:solidFill>
                            <a:srgbClr val="00B050"/>
                          </a:solidFill>
                        </a:rPr>
                        <a:t> can </a:t>
                      </a:r>
                      <a:r>
                        <a:rPr lang="en-GB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be</a:t>
                      </a:r>
                      <a:r>
                        <a:rPr lang="en-GB" sz="1400" dirty="0">
                          <a:solidFill>
                            <a:srgbClr val="00B050"/>
                          </a:solidFill>
                        </a:rPr>
                        <a:t> used?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en-GB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699700"/>
                  </a:ext>
                </a:extLst>
              </a:tr>
              <a:tr h="593344"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i="1" dirty="0">
                          <a:solidFill>
                            <a:srgbClr val="005E86"/>
                          </a:solidFill>
                        </a:rPr>
                        <a:t>Evidence of need</a:t>
                      </a:r>
                    </a:p>
                    <a:p>
                      <a:pPr algn="l"/>
                      <a:r>
                        <a:rPr lang="en-GB" sz="1400" i="1" dirty="0">
                          <a:solidFill>
                            <a:srgbClr val="005E86"/>
                          </a:solidFill>
                        </a:rPr>
                        <a:t>Programme development</a:t>
                      </a:r>
                    </a:p>
                    <a:p>
                      <a:pPr algn="l"/>
                      <a:r>
                        <a:rPr lang="en-GB" sz="1400" i="1" dirty="0">
                          <a:solidFill>
                            <a:srgbClr val="005E86"/>
                          </a:solidFill>
                        </a:rPr>
                        <a:t>Application criteria &amp; assessment</a:t>
                      </a:r>
                    </a:p>
                    <a:p>
                      <a:pPr algn="l"/>
                      <a:r>
                        <a:rPr lang="en-GB" sz="1400" i="1" dirty="0">
                          <a:solidFill>
                            <a:srgbClr val="005E86"/>
                          </a:solidFill>
                        </a:rPr>
                        <a:t>Care Opinion platform </a:t>
                      </a:r>
                    </a:p>
                    <a:p>
                      <a:pPr algn="l"/>
                      <a:r>
                        <a:rPr lang="en-GB" sz="1400" i="1" dirty="0">
                          <a:solidFill>
                            <a:srgbClr val="005E86"/>
                          </a:solidFill>
                        </a:rPr>
                        <a:t>etc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i="1" dirty="0">
                          <a:solidFill>
                            <a:srgbClr val="00B050"/>
                          </a:solidFill>
                        </a:rPr>
                        <a:t>Call for applications</a:t>
                      </a:r>
                    </a:p>
                    <a:p>
                      <a:pPr algn="l"/>
                      <a:r>
                        <a:rPr lang="en-GB" sz="1400" i="1" dirty="0">
                          <a:solidFill>
                            <a:srgbClr val="00B050"/>
                          </a:solidFill>
                        </a:rPr>
                        <a:t>Applications assessed</a:t>
                      </a:r>
                    </a:p>
                    <a:p>
                      <a:pPr algn="l"/>
                      <a:r>
                        <a:rPr lang="en-GB" sz="1400" i="1" dirty="0">
                          <a:solidFill>
                            <a:srgbClr val="00B050"/>
                          </a:solidFill>
                        </a:rPr>
                        <a:t>Places offered</a:t>
                      </a:r>
                    </a:p>
                    <a:p>
                      <a:pPr algn="l"/>
                      <a:r>
                        <a:rPr lang="en-GB" sz="1400" i="1" dirty="0">
                          <a:solidFill>
                            <a:srgbClr val="00B050"/>
                          </a:solidFill>
                        </a:rPr>
                        <a:t>Induction day</a:t>
                      </a:r>
                    </a:p>
                    <a:p>
                      <a:pPr algn="l"/>
                      <a:r>
                        <a:rPr lang="en-GB" sz="1400" i="1" dirty="0">
                          <a:solidFill>
                            <a:srgbClr val="00B050"/>
                          </a:solidFill>
                        </a:rPr>
                        <a:t>Reference group invited</a:t>
                      </a:r>
                    </a:p>
                    <a:p>
                      <a:pPr algn="l"/>
                      <a:r>
                        <a:rPr lang="en-GB" sz="1400" i="1" dirty="0" err="1">
                          <a:solidFill>
                            <a:srgbClr val="00B050"/>
                          </a:solidFill>
                        </a:rPr>
                        <a:t>CoP</a:t>
                      </a:r>
                      <a:r>
                        <a:rPr lang="en-GB" sz="1400" i="1" dirty="0">
                          <a:solidFill>
                            <a:srgbClr val="00B050"/>
                          </a:solidFill>
                        </a:rPr>
                        <a:t> evaluation</a:t>
                      </a:r>
                    </a:p>
                    <a:p>
                      <a:pPr algn="l"/>
                      <a:r>
                        <a:rPr lang="en-GB" sz="1400" i="1" dirty="0">
                          <a:solidFill>
                            <a:srgbClr val="00B050"/>
                          </a:solidFill>
                        </a:rPr>
                        <a:t>Team activity</a:t>
                      </a:r>
                    </a:p>
                    <a:p>
                      <a:pPr algn="l"/>
                      <a:r>
                        <a:rPr lang="en-GB" sz="1400" i="1" dirty="0">
                          <a:solidFill>
                            <a:srgbClr val="00B050"/>
                          </a:solidFill>
                        </a:rPr>
                        <a:t>etc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i="1" dirty="0">
                          <a:solidFill>
                            <a:srgbClr val="00B050"/>
                          </a:solidFill>
                        </a:rPr>
                        <a:t>Induction day evaluation</a:t>
                      </a:r>
                    </a:p>
                    <a:p>
                      <a:pPr algn="l"/>
                      <a:r>
                        <a:rPr lang="en-GB" sz="1400" i="1" dirty="0" err="1">
                          <a:solidFill>
                            <a:srgbClr val="00B050"/>
                          </a:solidFill>
                        </a:rPr>
                        <a:t>CoP</a:t>
                      </a:r>
                      <a:r>
                        <a:rPr lang="en-GB" sz="1400" i="1" dirty="0">
                          <a:solidFill>
                            <a:srgbClr val="00B050"/>
                          </a:solidFill>
                        </a:rPr>
                        <a:t> resources</a:t>
                      </a:r>
                    </a:p>
                    <a:p>
                      <a:pPr algn="l"/>
                      <a:r>
                        <a:rPr lang="en-GB" sz="1400" i="1" dirty="0">
                          <a:solidFill>
                            <a:srgbClr val="00B050"/>
                          </a:solidFill>
                        </a:rPr>
                        <a:t>Evaluation of </a:t>
                      </a:r>
                      <a:r>
                        <a:rPr lang="en-GB" sz="1400" i="1" dirty="0" err="1">
                          <a:solidFill>
                            <a:srgbClr val="00B050"/>
                          </a:solidFill>
                        </a:rPr>
                        <a:t>CoP</a:t>
                      </a:r>
                      <a:endParaRPr lang="en-GB" sz="1400" i="1" dirty="0">
                        <a:solidFill>
                          <a:srgbClr val="00B050"/>
                        </a:solidFill>
                      </a:endParaRPr>
                    </a:p>
                    <a:p>
                      <a:pPr algn="l"/>
                      <a:r>
                        <a:rPr lang="en-GB" sz="1400" i="1" dirty="0">
                          <a:solidFill>
                            <a:srgbClr val="00B050"/>
                          </a:solidFill>
                        </a:rPr>
                        <a:t>Evaluation of team activity</a:t>
                      </a:r>
                    </a:p>
                    <a:p>
                      <a:pPr algn="l"/>
                      <a:r>
                        <a:rPr lang="en-GB" sz="1400" b="0" i="1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Measurement of activity, satisfaction, quality, relevance and effectiveness</a:t>
                      </a:r>
                      <a:endParaRPr lang="en-GB" sz="1400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1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Practical implementation plan and resource  for current and future sites</a:t>
                      </a:r>
                      <a:endParaRPr lang="en-GB" sz="1400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1600" i="1" dirty="0">
                        <a:solidFill>
                          <a:srgbClr val="005E8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335847"/>
                  </a:ext>
                </a:extLst>
              </a:tr>
              <a:tr h="4106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1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Participants reporting on the difference that PEOLC has made on their patient care activity.</a:t>
                      </a:r>
                    </a:p>
                    <a:p>
                      <a:pPr rtl="0"/>
                      <a:r>
                        <a:rPr lang="en-GB" sz="1400" b="0" i="1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Individual team outcomes (see own applications)</a:t>
                      </a:r>
                      <a:endParaRPr lang="en-GB" sz="1400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Fidelity (the degree of exactness with which something is copied or reproduced) of original model tested in 10 sites</a:t>
                      </a:r>
                      <a:endParaRPr lang="en-GB" sz="1400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2064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0BFD919-1F90-4D96-8AD8-0B8AEDFCEBFF}"/>
              </a:ext>
            </a:extLst>
          </p:cNvPr>
          <p:cNvSpPr txBox="1"/>
          <p:nvPr/>
        </p:nvSpPr>
        <p:spPr>
          <a:xfrm rot="20975543">
            <a:off x="1978915" y="4655721"/>
            <a:ext cx="6550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8 VAG Rounded Light   02390"/>
              </a:rPr>
              <a:t>Design and decide together unit of,  frequency of measurement, what (y)our outcomes maybe…</a:t>
            </a:r>
          </a:p>
        </p:txBody>
      </p:sp>
    </p:spTree>
    <p:extLst>
      <p:ext uri="{BB962C8B-B14F-4D97-AF65-F5344CB8AC3E}">
        <p14:creationId xmlns:p14="http://schemas.microsoft.com/office/powerpoint/2010/main" val="10656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F0C740-DDE7-4BBC-B273-9D3260B0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60848"/>
            <a:ext cx="4599807" cy="1077218"/>
          </a:xfrm>
        </p:spPr>
        <p:txBody>
          <a:bodyPr/>
          <a:lstStyle/>
          <a:p>
            <a:r>
              <a:rPr lang="en-GB" dirty="0"/>
              <a:t>Evaluation Principles…</a:t>
            </a:r>
            <a:br>
              <a:rPr lang="en-GB" dirty="0"/>
            </a:br>
            <a:r>
              <a:rPr lang="en-GB" dirty="0"/>
              <a:t>Mixed Methods….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03ADF7-FF71-4210-909F-D2EE0C314D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512" y="3190021"/>
            <a:ext cx="4597896" cy="27942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Utilise data that you are already collecting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Care Opinion Platform to collect data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Gather experience of as well as number of…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Influenced by Action Research approach i.e. Cyclic, participative, reflective and qualitative.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774A8-05F9-4898-B5CE-E5C46CEDE62E}"/>
              </a:ext>
            </a:extLst>
          </p:cNvPr>
          <p:cNvSpPr txBox="1"/>
          <p:nvPr/>
        </p:nvSpPr>
        <p:spPr>
          <a:xfrm>
            <a:off x="2627784" y="6196662"/>
            <a:ext cx="341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5E86"/>
                </a:solidFill>
              </a:rPr>
              <a:t>Twitter: #</a:t>
            </a:r>
            <a:r>
              <a:rPr lang="en-GB" dirty="0" err="1">
                <a:solidFill>
                  <a:srgbClr val="005E86"/>
                </a:solidFill>
              </a:rPr>
              <a:t>coTeams</a:t>
            </a:r>
            <a:r>
              <a:rPr lang="en-GB" dirty="0">
                <a:solidFill>
                  <a:srgbClr val="005E86"/>
                </a:solidFill>
              </a:rPr>
              <a:t> @</a:t>
            </a:r>
            <a:r>
              <a:rPr lang="en-GB" dirty="0" err="1">
                <a:solidFill>
                  <a:srgbClr val="005E86"/>
                </a:solidFill>
              </a:rPr>
              <a:t>learnhospice</a:t>
            </a:r>
            <a:endParaRPr lang="en-GB" dirty="0">
              <a:solidFill>
                <a:srgbClr val="005E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3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91880" y="476672"/>
            <a:ext cx="5473860" cy="1754326"/>
          </a:xfrm>
        </p:spPr>
        <p:txBody>
          <a:bodyPr/>
          <a:lstStyle/>
          <a:p>
            <a:r>
              <a:rPr lang="en-GB" b="1" dirty="0"/>
              <a:t>Evaluation</a:t>
            </a:r>
            <a:br>
              <a:rPr lang="en-GB" b="1" dirty="0"/>
            </a:br>
            <a:br>
              <a:rPr lang="en-GB" b="1" dirty="0"/>
            </a:br>
            <a:endParaRPr lang="en-GB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131840" y="4869160"/>
            <a:ext cx="5538192" cy="1512168"/>
          </a:xfrm>
        </p:spPr>
        <p:txBody>
          <a:bodyPr>
            <a:normAutofit/>
          </a:bodyPr>
          <a:lstStyle/>
          <a:p>
            <a:r>
              <a:rPr lang="en-GB" b="1" dirty="0"/>
              <a:t>Sarah Russell</a:t>
            </a:r>
          </a:p>
          <a:p>
            <a:r>
              <a:rPr lang="en-GB" dirty="0"/>
              <a:t>Head of Research, Hospice UK</a:t>
            </a:r>
          </a:p>
          <a:p>
            <a:r>
              <a:rPr lang="en-GB" dirty="0"/>
              <a:t>Visiting Fellow, University of Southampton</a:t>
            </a:r>
          </a:p>
          <a:p>
            <a:r>
              <a:rPr lang="en-GB" dirty="0"/>
              <a:t>Editor: European Journal of Palliative Care</a:t>
            </a:r>
          </a:p>
        </p:txBody>
      </p:sp>
    </p:spTree>
    <p:extLst>
      <p:ext uri="{BB962C8B-B14F-4D97-AF65-F5344CB8AC3E}">
        <p14:creationId xmlns:p14="http://schemas.microsoft.com/office/powerpoint/2010/main" val="2357067018"/>
      </p:ext>
    </p:extLst>
  </p:cSld>
  <p:clrMapOvr>
    <a:masterClrMapping/>
  </p:clrMapOvr>
</p:sld>
</file>

<file path=ppt/theme/theme1.xml><?xml version="1.0" encoding="utf-8"?>
<a:theme xmlns:a="http://schemas.openxmlformats.org/drawingml/2006/main" name="Hospice U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Hospice UK</Template>
  <TotalTime>160</TotalTime>
  <Words>648</Words>
  <Application>Microsoft Office PowerPoint</Application>
  <PresentationFormat>On-screen Show (4:3)</PresentationFormat>
  <Paragraphs>99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18 VAG Rounded Bold   07390</vt:lpstr>
      <vt:lpstr>18 VAG Rounded Light   02390</vt:lpstr>
      <vt:lpstr>Arial</vt:lpstr>
      <vt:lpstr>Calibri</vt:lpstr>
      <vt:lpstr>Courier New</vt:lpstr>
      <vt:lpstr>Hospice UK</vt:lpstr>
      <vt:lpstr>Evaluation – Building a Logic Model?</vt:lpstr>
      <vt:lpstr>Building an Evaluation Logic Model together</vt:lpstr>
      <vt:lpstr>Logic Model Includes:</vt:lpstr>
      <vt:lpstr>PowerPoint Presentation</vt:lpstr>
      <vt:lpstr>PowerPoint Presentation</vt:lpstr>
      <vt:lpstr>Evaluation Principles… Mixed Methods….</vt:lpstr>
      <vt:lpstr>Evaluation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Ward</dc:creator>
  <cp:lastModifiedBy>Care Opinion2</cp:lastModifiedBy>
  <cp:revision>24</cp:revision>
  <dcterms:created xsi:type="dcterms:W3CDTF">2015-10-19T07:54:29Z</dcterms:created>
  <dcterms:modified xsi:type="dcterms:W3CDTF">2017-09-19T11:11:09Z</dcterms:modified>
</cp:coreProperties>
</file>