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9"/>
  </p:notesMasterIdLst>
  <p:handoutMasterIdLst>
    <p:handoutMasterId r:id="rId20"/>
  </p:handoutMasterIdLst>
  <p:sldIdLst>
    <p:sldId id="627" r:id="rId5"/>
    <p:sldId id="673" r:id="rId6"/>
    <p:sldId id="629" r:id="rId7"/>
    <p:sldId id="647" r:id="rId8"/>
    <p:sldId id="631" r:id="rId9"/>
    <p:sldId id="672" r:id="rId10"/>
    <p:sldId id="634" r:id="rId11"/>
    <p:sldId id="671" r:id="rId12"/>
    <p:sldId id="674" r:id="rId13"/>
    <p:sldId id="675" r:id="rId14"/>
    <p:sldId id="285" r:id="rId15"/>
    <p:sldId id="294" r:id="rId16"/>
    <p:sldId id="676" r:id="rId17"/>
    <p:sldId id="677" r:id="rId18"/>
  </p:sldIdLst>
  <p:sldSz cx="9144000" cy="6858000" type="screen4x3"/>
  <p:notesSz cx="6797675" cy="987266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82A3A-1A52-42EB-B86C-0CCD7CDA3A35}" v="4" dt="2019-10-11T14:28:34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36" cy="49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970" y="0"/>
            <a:ext cx="2945136" cy="49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36"/>
            <a:ext cx="2945136" cy="49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970" y="9377336"/>
            <a:ext cx="2945136" cy="49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36" cy="4953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970" y="0"/>
            <a:ext cx="2945136" cy="4953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1235075"/>
            <a:ext cx="443865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593"/>
            <a:ext cx="5438140" cy="38867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36"/>
            <a:ext cx="2945136" cy="4953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970" y="9377336"/>
            <a:ext cx="2945136" cy="4953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short guide to Care Opinion which is a not for profit social enterprise founded 12 years ago.  CO is the leading independent feedback platform committed to giving the public a voice and providers the opportunity to respond.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0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Does not replace formal complaints but authors sometimes feedback on the site as an alternative.  Postings are public and seen by a wide range of stakeholders.  There is a staff resource pack to help with posting generation as well as a range of materials.  Please ask the subscriber </a:t>
            </a:r>
            <a:r>
              <a:rPr lang="en-GB"/>
              <a:t>support team.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07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Stories come in and all are moderated.  Alerts can go out then to a range of stakeholders and interested parties.  Stories are also tweeted out and shared on social media by CO and provider organisations.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59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Care Opinion has a highly evolved moderation policy that is informed by legal advice.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46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6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areopinion.org.uk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3501008"/>
            <a:ext cx="7772400" cy="1584176"/>
          </a:xfrm>
        </p:spPr>
        <p:txBody>
          <a:bodyPr/>
          <a:lstStyle/>
          <a:p>
            <a:br>
              <a:rPr lang="en-GB" altLang="en-US" sz="3200" dirty="0">
                <a:solidFill>
                  <a:srgbClr val="B10053"/>
                </a:solidFill>
              </a:rPr>
            </a:br>
            <a:r>
              <a:rPr lang="en-GB" altLang="en-US" sz="8000" dirty="0">
                <a:solidFill>
                  <a:srgbClr val="B10053"/>
                </a:solidFill>
              </a:rPr>
              <a:t>A Start Up Guide</a:t>
            </a:r>
            <a:endParaRPr lang="en-GB" altLang="en-US" sz="80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589240"/>
            <a:ext cx="7016750" cy="720080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 </a:t>
            </a:r>
            <a:endParaRPr lang="en-GB" altLang="en-US" sz="20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1196752"/>
            <a:ext cx="636875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198444-C505-498D-9839-809753476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82" y="692696"/>
            <a:ext cx="840463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2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57AC5-8540-448A-B064-79854410D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59260"/>
            <a:ext cx="2470403" cy="3831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9BFF8-A14A-4D58-9D71-BA884275602D}"/>
              </a:ext>
            </a:extLst>
          </p:cNvPr>
          <p:cNvSpPr txBox="1"/>
          <p:nvPr/>
        </p:nvSpPr>
        <p:spPr>
          <a:xfrm>
            <a:off x="1259632" y="4365104"/>
            <a:ext cx="7200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B10059"/>
                </a:solidFill>
                <a:latin typeface="Calibri" panose="020F0502020204030204" pitchFamily="34" charset="0"/>
              </a:rPr>
              <a:t>Direct Ask Cards are for staff to give to patients/families with a “direct ask” to share their feedback about their experience on Care Opinion. These can be given:</a:t>
            </a:r>
            <a:br>
              <a:rPr lang="en-GB" sz="1400" dirty="0">
                <a:solidFill>
                  <a:srgbClr val="B10059"/>
                </a:solidFill>
                <a:latin typeface="Calibri" panose="020F0502020204030204" pitchFamily="34" charset="0"/>
              </a:rPr>
            </a:br>
            <a:br>
              <a:rPr lang="en-GB" sz="1400" dirty="0">
                <a:solidFill>
                  <a:srgbClr val="B10059"/>
                </a:solidFill>
                <a:latin typeface="Calibri" panose="020F0502020204030204" pitchFamily="34" charset="0"/>
              </a:rPr>
            </a:br>
            <a:r>
              <a:rPr lang="en-GB" sz="1400" dirty="0">
                <a:solidFill>
                  <a:srgbClr val="5B1E45"/>
                </a:solidFill>
              </a:rPr>
              <a:t>- at the start of an episode of care or treatment</a:t>
            </a:r>
            <a:br>
              <a:rPr lang="en-GB" sz="1400" dirty="0">
                <a:solidFill>
                  <a:srgbClr val="5B1E45"/>
                </a:solidFill>
              </a:rPr>
            </a:br>
            <a:r>
              <a:rPr lang="en-GB" sz="1400" dirty="0">
                <a:solidFill>
                  <a:srgbClr val="5B1E45"/>
                </a:solidFill>
              </a:rPr>
              <a:t>- or at the end</a:t>
            </a:r>
            <a:br>
              <a:rPr lang="en-GB" sz="1400" dirty="0">
                <a:solidFill>
                  <a:srgbClr val="5B1E45"/>
                </a:solidFill>
              </a:rPr>
            </a:br>
            <a:r>
              <a:rPr lang="en-GB" sz="1400" dirty="0">
                <a:solidFill>
                  <a:srgbClr val="5B1E45"/>
                </a:solidFill>
              </a:rPr>
              <a:t>- in clinic</a:t>
            </a:r>
            <a:br>
              <a:rPr lang="en-GB" sz="1400" dirty="0">
                <a:solidFill>
                  <a:srgbClr val="5B1E45"/>
                </a:solidFill>
              </a:rPr>
            </a:br>
            <a:r>
              <a:rPr lang="en-GB" sz="1400" dirty="0">
                <a:solidFill>
                  <a:srgbClr val="5B1E45"/>
                </a:solidFill>
              </a:rPr>
              <a:t>- to get feedback in a particular area</a:t>
            </a:r>
            <a:br>
              <a:rPr lang="en-GB" sz="1400" dirty="0">
                <a:solidFill>
                  <a:srgbClr val="5B1E45"/>
                </a:solidFill>
              </a:rPr>
            </a:br>
            <a:r>
              <a:rPr lang="en-GB" sz="1400" dirty="0">
                <a:solidFill>
                  <a:srgbClr val="5B1E45"/>
                </a:solidFill>
              </a:rPr>
              <a:t>- or when arriving at service.</a:t>
            </a:r>
            <a:br>
              <a:rPr lang="en-GB" sz="1400" dirty="0">
                <a:solidFill>
                  <a:srgbClr val="B10059"/>
                </a:solidFill>
                <a:latin typeface="Calibri" panose="020F0502020204030204" pitchFamily="34" charset="0"/>
              </a:rPr>
            </a:br>
            <a:br>
              <a:rPr lang="en-GB" sz="1400" dirty="0">
                <a:solidFill>
                  <a:srgbClr val="B10059"/>
                </a:solidFill>
                <a:latin typeface="Calibri" panose="020F0502020204030204" pitchFamily="34" charset="0"/>
              </a:rPr>
            </a:br>
            <a:r>
              <a:rPr lang="en-GB" dirty="0">
                <a:solidFill>
                  <a:srgbClr val="B10059"/>
                </a:solidFill>
                <a:latin typeface="Calibri" panose="020F0502020204030204" pitchFamily="34" charset="0"/>
              </a:rPr>
              <a:t>  </a:t>
            </a:r>
            <a:endParaRPr lang="en-GB" sz="1400" dirty="0">
              <a:solidFill>
                <a:srgbClr val="B1005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4C97D-B191-47D8-8D04-DEFF8A006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76672"/>
            <a:ext cx="24955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7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F373EC-B453-4748-AA8E-B097E5131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6"/>
            <a:ext cx="6151397" cy="43529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811C2D-C9DF-4A8D-97B8-0E8BD75A5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276872"/>
            <a:ext cx="6279424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9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F3CC-9ACC-4238-8223-113946F9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 and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034B-9A21-4A9C-A57B-052701107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 sure you are set up on the subscription</a:t>
            </a:r>
          </a:p>
          <a:p>
            <a:r>
              <a:rPr lang="en-GB" dirty="0"/>
              <a:t>Look around the site, try telling your own story about being a patient or relative</a:t>
            </a:r>
          </a:p>
          <a:p>
            <a:r>
              <a:rPr lang="en-GB" dirty="0"/>
              <a:t>Discuss with colleagues your role with feedback, and how to generate stories</a:t>
            </a:r>
          </a:p>
          <a:p>
            <a:r>
              <a:rPr lang="en-GB" dirty="0"/>
              <a:t>Support is available on the CO site, from your service manager, from the subscriber support </a:t>
            </a:r>
            <a:r>
              <a:rPr lang="en-GB"/>
              <a:t>team at Care </a:t>
            </a:r>
            <a:r>
              <a:rPr lang="en-GB" dirty="0"/>
              <a:t>Opinion </a:t>
            </a:r>
          </a:p>
        </p:txBody>
      </p:sp>
    </p:spTree>
    <p:extLst>
      <p:ext uri="{BB962C8B-B14F-4D97-AF65-F5344CB8AC3E}">
        <p14:creationId xmlns:p14="http://schemas.microsoft.com/office/powerpoint/2010/main" val="34617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E028B5-BDB1-470A-9652-C84031C06E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0"/>
            <a:ext cx="3456384" cy="2442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B7A4B-6A5D-49A2-8D26-61B8DAEC1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Subscriber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923B0-7836-4843-90B4-0594BBA06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42457"/>
            <a:ext cx="8229600" cy="2714736"/>
          </a:xfrm>
        </p:spPr>
        <p:txBody>
          <a:bodyPr/>
          <a:lstStyle/>
          <a:p>
            <a:r>
              <a:rPr lang="en-GB" dirty="0"/>
              <a:t>Tel: 0114 281 6256   Sheffield Office </a:t>
            </a:r>
          </a:p>
          <a:p>
            <a:r>
              <a:rPr lang="en-GB" dirty="0"/>
              <a:t>Tel: 01786 235984    Stirling Office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Email:   </a:t>
            </a:r>
            <a:r>
              <a:rPr lang="en-GB" dirty="0">
                <a:hlinkClick r:id="rId3"/>
              </a:rPr>
              <a:t>info@careopinion.org.uk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47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083D2-E007-4268-8858-E4F2FD03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" y="0"/>
            <a:ext cx="914400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8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Care Opinion 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2800" dirty="0"/>
              <a:t>To provide an online platform so that: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people can share </a:t>
            </a:r>
            <a:r>
              <a:rPr lang="en-GB" sz="2800" dirty="0"/>
              <a:t>honest feedback easily and without fear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stories are directed </a:t>
            </a:r>
            <a:r>
              <a:rPr lang="en-GB" sz="2800" dirty="0"/>
              <a:t>to wherever they can help make a difference, and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everyone can see </a:t>
            </a:r>
            <a:r>
              <a:rPr lang="en-GB" sz="2800" dirty="0"/>
              <a:t>how and where services are listening and changing in response</a:t>
            </a:r>
          </a:p>
        </p:txBody>
      </p:sp>
    </p:spTree>
    <p:extLst>
      <p:ext uri="{BB962C8B-B14F-4D97-AF65-F5344CB8AC3E}">
        <p14:creationId xmlns:p14="http://schemas.microsoft.com/office/powerpoint/2010/main" val="332908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</a:t>
            </a:r>
            <a:r>
              <a:rPr lang="en-GB" b="1" dirty="0"/>
              <a:t>service users, carers</a:t>
            </a:r>
            <a:r>
              <a:rPr lang="en-GB" dirty="0"/>
              <a:t> and families</a:t>
            </a:r>
          </a:p>
          <a:p>
            <a:pPr lvl="1"/>
            <a:r>
              <a:rPr lang="en-GB" dirty="0"/>
              <a:t>Safe, simple, transparent feedback loop</a:t>
            </a:r>
          </a:p>
          <a:p>
            <a:pPr lvl="1"/>
            <a:r>
              <a:rPr lang="en-GB" dirty="0"/>
              <a:t>Issues resolved, service changes</a:t>
            </a:r>
          </a:p>
          <a:p>
            <a:r>
              <a:rPr lang="en-GB" dirty="0"/>
              <a:t>For </a:t>
            </a:r>
            <a:r>
              <a:rPr lang="en-GB" b="1" dirty="0"/>
              <a:t>staff</a:t>
            </a:r>
            <a:r>
              <a:rPr lang="en-GB" dirty="0"/>
              <a:t> teams</a:t>
            </a:r>
          </a:p>
          <a:p>
            <a:pPr lvl="1"/>
            <a:r>
              <a:rPr lang="en-GB" dirty="0"/>
              <a:t>Learning, Quality Improvement, morale, culture</a:t>
            </a:r>
          </a:p>
          <a:p>
            <a:r>
              <a:rPr lang="en-GB" dirty="0"/>
              <a:t>For the wider </a:t>
            </a:r>
            <a:r>
              <a:rPr lang="en-GB" b="1" dirty="0"/>
              <a:t>organisation</a:t>
            </a:r>
          </a:p>
          <a:p>
            <a:pPr lvl="1"/>
            <a:r>
              <a:rPr lang="en-GB" dirty="0"/>
              <a:t>Transparency, reputation, complaints</a:t>
            </a:r>
          </a:p>
        </p:txBody>
      </p:sp>
    </p:spTree>
    <p:extLst>
      <p:ext uri="{BB962C8B-B14F-4D97-AF65-F5344CB8AC3E}">
        <p14:creationId xmlns:p14="http://schemas.microsoft.com/office/powerpoint/2010/main" val="67751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3" y="193750"/>
            <a:ext cx="2586905" cy="214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64839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990033"/>
                </a:solidFill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158655" y="2420888"/>
            <a:ext cx="1693587" cy="10081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>
                    <a:lumMod val="25000"/>
                  </a:schemeClr>
                </a:solidFill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16216" y="493553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Service 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098" y="1120901"/>
            <a:ext cx="2376264" cy="914400"/>
            <a:chOff x="6516216" y="493553"/>
            <a:chExt cx="2376264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52320" y="713420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B050"/>
                  </a:solidFill>
                </a:rPr>
                <a:t>Different Staff Teams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76264" cy="958531"/>
            <a:chOff x="6516216" y="493553"/>
            <a:chExt cx="2376264" cy="958531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52320" y="71342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7030A0"/>
                  </a:solidFill>
                </a:rPr>
                <a:t>User exp, comms, complaints…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396302" cy="582182"/>
            <a:chOff x="6488394" y="2563403"/>
            <a:chExt cx="2396302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44536" y="27006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990033"/>
                  </a:solidFill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0098" y="3716435"/>
            <a:ext cx="2454390" cy="914400"/>
            <a:chOff x="6516216" y="493553"/>
            <a:chExt cx="2454390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518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Commissioners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6216" y="4336945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Healthwatch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8432" y="4990029"/>
            <a:ext cx="2376264" cy="914400"/>
            <a:chOff x="6516216" y="493553"/>
            <a:chExt cx="2376264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796865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C000"/>
                  </a:solidFill>
                </a:rPr>
                <a:t>Other Stakeholders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376264" cy="914400"/>
            <a:chOff x="6516216" y="493553"/>
            <a:chExt cx="2376264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CC6600"/>
                  </a:solidFill>
                </a:rPr>
                <a:t>CQC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450902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75000"/>
                    </a:schemeClr>
                  </a:solidFill>
                </a:rPr>
                <a:t>Nursing, AHP students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2" cy="938740"/>
            <a:chOff x="323528" y="3725857"/>
            <a:chExt cx="2450902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34270" y="3933617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204864"/>
            <a:ext cx="1432364" cy="57606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349B4-690C-43CF-A751-8B4A7299E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Keeping Staff and Authors Safe: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22A5F-C8EF-442A-98B1-E21BA51D1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GB" sz="2800" dirty="0"/>
              <a:t>All stories and responses are read by an expert team of moderators before they are made public</a:t>
            </a:r>
          </a:p>
          <a:p>
            <a:r>
              <a:rPr lang="en-GB" sz="2800" dirty="0"/>
              <a:t>Staff are not named as part of any negative comments and details are removed to prevent jigsaw identification</a:t>
            </a:r>
          </a:p>
          <a:p>
            <a:r>
              <a:rPr lang="en-GB" sz="2800" dirty="0"/>
              <a:t>Care Opinion have Safeguarding and Vulnerable Persons policies as part of their robust moderation policy and processes</a:t>
            </a:r>
          </a:p>
          <a:p>
            <a:r>
              <a:rPr lang="en-GB" sz="2800" dirty="0"/>
              <a:t>Care Opinion team are always there to discuss any queries-just e mail or phone</a:t>
            </a:r>
          </a:p>
        </p:txBody>
      </p:sp>
    </p:spTree>
    <p:extLst>
      <p:ext uri="{BB962C8B-B14F-4D97-AF65-F5344CB8AC3E}">
        <p14:creationId xmlns:p14="http://schemas.microsoft.com/office/powerpoint/2010/main" val="292637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07095"/>
            <a:ext cx="30963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330,000</a:t>
            </a:r>
          </a:p>
          <a:p>
            <a:pPr algn="ctr"/>
            <a:r>
              <a:rPr lang="en-GB" sz="3200" dirty="0"/>
              <a:t>stories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3591" y="4361775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100,000</a:t>
            </a:r>
          </a:p>
          <a:p>
            <a:pPr algn="ctr"/>
            <a:r>
              <a:rPr lang="en-GB" sz="3200" dirty="0"/>
              <a:t>visitors per week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3880" y="4195534"/>
            <a:ext cx="34046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stories read</a:t>
            </a:r>
            <a:endParaRPr lang="en-GB" b="1" dirty="0">
              <a:solidFill>
                <a:srgbClr val="FF0066"/>
              </a:solidFill>
            </a:endParaRPr>
          </a:p>
          <a:p>
            <a:pPr algn="ctr"/>
            <a:r>
              <a:rPr lang="en-GB" sz="5400" b="1" dirty="0">
                <a:solidFill>
                  <a:srgbClr val="FF0066"/>
                </a:solidFill>
              </a:rPr>
              <a:t>89 million</a:t>
            </a:r>
          </a:p>
          <a:p>
            <a:pPr algn="ctr"/>
            <a:r>
              <a:rPr lang="en-GB" sz="3200" dirty="0"/>
              <a:t>times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556792"/>
            <a:ext cx="41044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7,000</a:t>
            </a:r>
          </a:p>
          <a:p>
            <a:pPr algn="ctr"/>
            <a:r>
              <a:rPr lang="en-GB" sz="3200" dirty="0"/>
              <a:t>staff + students listening</a:t>
            </a:r>
            <a:endParaRPr lang="en-GB" sz="2400" dirty="0"/>
          </a:p>
        </p:txBody>
      </p:sp>
      <p:sp>
        <p:nvSpPr>
          <p:cNvPr id="10" name="Arrow: Curved Left 9"/>
          <p:cNvSpPr/>
          <p:nvPr/>
        </p:nvSpPr>
        <p:spPr>
          <a:xfrm rot="17256699">
            <a:off x="4513000" y="-525619"/>
            <a:ext cx="776034" cy="28462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Curved Left 10"/>
          <p:cNvSpPr/>
          <p:nvPr/>
        </p:nvSpPr>
        <p:spPr>
          <a:xfrm rot="5174922" flipV="1">
            <a:off x="4637925" y="4646410"/>
            <a:ext cx="773590" cy="30829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Arrow: Curved Left 11"/>
          <p:cNvSpPr/>
          <p:nvPr/>
        </p:nvSpPr>
        <p:spPr>
          <a:xfrm rot="3109637" flipH="1">
            <a:off x="3255488" y="1575830"/>
            <a:ext cx="1008112" cy="31063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221E-9D60-49EE-987B-E00246EF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3600" dirty="0"/>
              <a:t>What authors say: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E6CF-6C58-40A5-A78C-79929330C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800" i="1" dirty="0"/>
              <a:t>She really does deserve praise, and I am grateful for this site where staff can be highlighted for doing a great job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i="1" dirty="0"/>
              <a:t>I wasn’t sure if I was doing “the right thing” by posting on Care Opinion, but I am so glad I did, hopefully lessons will be learned from my experience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i="1" dirty="0"/>
              <a:t>I feel empowered and understood and believed and respected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i="1" dirty="0"/>
              <a:t>A necessary route for voicing opinion but without making a formal complaint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6891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5991-1B8A-45AD-988B-FBCCFCAB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it work in practice?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1FE168-08C7-407E-9949-328E25B60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037" y="1600200"/>
            <a:ext cx="790992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7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0" ma:contentTypeDescription="Create a new document." ma:contentTypeScope="" ma:versionID="6b452ff5eaad1547f9e8bdfc54458ff9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119ee735e4877ec3b7b6118f15987a10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A192C-D8FD-415E-AEC1-865D41EA9D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C46144-9A7A-4BBF-BDC9-25986E2BB349}">
  <ds:schemaRefs>
    <ds:schemaRef ds:uri="http://purl.org/dc/dcmitype/"/>
    <ds:schemaRef ds:uri="http://schemas.microsoft.com/office/2006/metadata/properties"/>
    <ds:schemaRef ds:uri="db480776-5128-43a3-b677-12ebb2d77427"/>
    <ds:schemaRef ds:uri="f47fa861-369f-4035-a868-dd727a8f1ebe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3EDB9E7-2783-4BDE-8877-AFA1543C1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fa861-369f-4035-a868-dd727a8f1ebe"/>
    <ds:schemaRef ds:uri="db480776-5128-43a3-b677-12ebb2d77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11241</TotalTime>
  <Words>568</Words>
  <Application>Microsoft Office PowerPoint</Application>
  <PresentationFormat>On-screen Show (4:3)</PresentationFormat>
  <Paragraphs>68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Veto Com</vt:lpstr>
      <vt:lpstr>Wingdings</vt:lpstr>
      <vt:lpstr>PO-for-the-board</vt:lpstr>
      <vt:lpstr> A Start Up Guide</vt:lpstr>
      <vt:lpstr>PowerPoint Presentation</vt:lpstr>
      <vt:lpstr>The Care Opinion Mission</vt:lpstr>
      <vt:lpstr>Benefits</vt:lpstr>
      <vt:lpstr>PowerPoint Presentation</vt:lpstr>
      <vt:lpstr>Keeping Staff and Authors Safe:</vt:lpstr>
      <vt:lpstr>PowerPoint Presentation</vt:lpstr>
      <vt:lpstr>What authors say:</vt:lpstr>
      <vt:lpstr>How does it work in practice?</vt:lpstr>
      <vt:lpstr>PowerPoint Presentation</vt:lpstr>
      <vt:lpstr>PowerPoint Presentation</vt:lpstr>
      <vt:lpstr>PowerPoint Presentation</vt:lpstr>
      <vt:lpstr>Next Steps and Support</vt:lpstr>
      <vt:lpstr>Subscriber support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Tracy Molloy</cp:lastModifiedBy>
  <cp:revision>465</cp:revision>
  <cp:lastPrinted>2017-10-05T10:00:05Z</cp:lastPrinted>
  <dcterms:created xsi:type="dcterms:W3CDTF">2009-01-20T20:54:59Z</dcterms:created>
  <dcterms:modified xsi:type="dcterms:W3CDTF">2019-10-11T14:29:56Z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</Properties>
</file>