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74" r:id="rId2"/>
    <p:sldId id="350" r:id="rId3"/>
    <p:sldId id="338" r:id="rId4"/>
    <p:sldId id="345" r:id="rId5"/>
    <p:sldId id="347" r:id="rId6"/>
    <p:sldId id="320" r:id="rId7"/>
    <p:sldId id="327" r:id="rId8"/>
    <p:sldId id="335" r:id="rId9"/>
    <p:sldId id="324" r:id="rId10"/>
    <p:sldId id="322" r:id="rId11"/>
    <p:sldId id="323" r:id="rId12"/>
    <p:sldId id="344" r:id="rId13"/>
    <p:sldId id="351" r:id="rId14"/>
    <p:sldId id="321" r:id="rId15"/>
    <p:sldId id="348" r:id="rId16"/>
    <p:sldId id="352" r:id="rId17"/>
    <p:sldId id="353" r:id="rId18"/>
    <p:sldId id="354" r:id="rId19"/>
    <p:sldId id="355" r:id="rId20"/>
    <p:sldId id="356" r:id="rId21"/>
    <p:sldId id="357" r:id="rId22"/>
    <p:sldId id="337" r:id="rId23"/>
    <p:sldId id="341" r:id="rId24"/>
    <p:sldId id="361" r:id="rId25"/>
    <p:sldId id="360" r:id="rId26"/>
  </p:sldIdLst>
  <p:sldSz cx="9144000" cy="6858000" type="screen4x3"/>
  <p:notesSz cx="6873875" cy="97139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00"/>
    <a:srgbClr val="FF0066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7" autoAdjust="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72AAA9-DE5C-4158-B471-46AE5099BE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999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76E242-5AF9-45CE-8C9A-117ECD2A1CCC}" type="datetimeFigureOut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D71926-281E-445D-8A85-74538713D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093908C-A03C-4703-9828-FD1667BFCAB3}" type="slidenum">
              <a:rPr lang="en-US" altLang="en-US" sz="1200">
                <a:ea typeface="ＭＳ Ｐゴシック" panose="020B0600070205080204" pitchFamily="34" charset="-128"/>
              </a:rPr>
              <a:pPr algn="r"/>
              <a:t>19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56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AA571-AD3B-4867-AE7D-AD5135836D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29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EC01-5B33-460C-AB5B-917C65DC8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0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C516-F9AD-446D-9981-8BBCA515EC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03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8D40-60A2-4241-A654-D0ACE89423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82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DA74-CBAC-4755-A71E-0BB9A2CE0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488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DF57-7B11-433B-ACF5-46D747EEDC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60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CFC8-4B77-4937-9714-E4EAB9887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309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F868-94B0-4C07-A349-717B2E753F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49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2739-7CB3-498C-9887-F0020FC1E8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70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53B13-A840-4987-80FC-CCB6E0A7EB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46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1047-69E7-441C-BF94-7CDA014D4C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217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3B6FBB-CA92-4F30-94AF-F49B1B300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6375359117_dc18c1a762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252413" y="476250"/>
            <a:ext cx="3816351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rgbClr val="FF0066"/>
                </a:solidFill>
                <a:latin typeface="+mn-lt"/>
              </a:rPr>
              <a:t>SO WHERE ARE WE GOING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E-learning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268413"/>
            <a:ext cx="71453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Subscriber blogs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16912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Helpful responses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341438"/>
            <a:ext cx="56292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4400" kern="1200" dirty="0">
                <a:ea typeface="+mn-ea"/>
                <a:cs typeface="+mn-cs"/>
              </a:rPr>
              <a:t>A lot still to do…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Support and follow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439102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Accessibility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3926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05213"/>
            <a:ext cx="40798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Picture feedback?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96975"/>
            <a:ext cx="72358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But this isn’t really about technology…</a:t>
            </a:r>
            <a:endParaRPr lang="en-GB" dirty="0"/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252413" y="471488"/>
            <a:ext cx="3816351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360000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dirty="0">
                <a:solidFill>
                  <a:srgbClr val="FF0066"/>
                </a:solidFill>
                <a:latin typeface="+mn-lt"/>
              </a:rPr>
              <a:t>Changing culture in the NHS</a:t>
            </a:r>
          </a:p>
        </p:txBody>
      </p:sp>
      <p:pic>
        <p:nvPicPr>
          <p:cNvPr id="21507" name="Picture 5" descr="http://cdn.dareconf.com/static/images/speakers/Dave_keynote_diagram.d9bda9dc70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492375"/>
            <a:ext cx="61087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9 levels of online engagement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457200" y="4797425"/>
            <a:ext cx="2160588" cy="360363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Resistance or defensiveness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36663" y="4400550"/>
            <a:ext cx="2160587" cy="360363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Controlling or organisation-centric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016125" y="4005263"/>
            <a:ext cx="2160588" cy="360362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Acceptance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795588" y="3608388"/>
            <a:ext cx="2160587" cy="360362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Engagement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575050" y="3213100"/>
            <a:ext cx="2160588" cy="360363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Initial commitment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354513" y="2816225"/>
            <a:ext cx="2160587" cy="360363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Widening staff involvement as recipients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133975" y="2420938"/>
            <a:ext cx="2160588" cy="360362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Widening staff involvement as active participants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913438" y="2024063"/>
            <a:ext cx="2160587" cy="360362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Everyday Patient Opinion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692900" y="1628775"/>
            <a:ext cx="2160588" cy="360363"/>
          </a:xfrm>
          <a:prstGeom prst="rect">
            <a:avLst/>
          </a:prstGeom>
          <a:solidFill>
            <a:srgbClr val="5B1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absence of fear</a:t>
            </a:r>
          </a:p>
        </p:txBody>
      </p:sp>
      <p:sp>
        <p:nvSpPr>
          <p:cNvPr id="22540" name="Rectangle 2"/>
          <p:cNvSpPr>
            <a:spLocks noChangeArrowheads="1"/>
          </p:cNvSpPr>
          <p:nvPr/>
        </p:nvSpPr>
        <p:spPr bwMode="auto">
          <a:xfrm>
            <a:off x="179388" y="4813300"/>
            <a:ext cx="277812" cy="3270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958850" y="4416425"/>
            <a:ext cx="277813" cy="334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179388" y="4805363"/>
            <a:ext cx="277812" cy="3349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1738313" y="4017963"/>
            <a:ext cx="277812" cy="3349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22544" name="Rectangle 18"/>
          <p:cNvSpPr>
            <a:spLocks noChangeArrowheads="1"/>
          </p:cNvSpPr>
          <p:nvPr/>
        </p:nvSpPr>
        <p:spPr bwMode="auto">
          <a:xfrm>
            <a:off x="2517775" y="3621088"/>
            <a:ext cx="277813" cy="3349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6415088" y="1641475"/>
            <a:ext cx="277812" cy="334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9</a:t>
            </a:r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4856163" y="2432050"/>
            <a:ext cx="277812" cy="334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7</a:t>
            </a:r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5635625" y="2038350"/>
            <a:ext cx="277813" cy="334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8</a:t>
            </a:r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3297238" y="3222625"/>
            <a:ext cx="277812" cy="3302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5</a:t>
            </a:r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4076700" y="2832100"/>
            <a:ext cx="277813" cy="334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5B1E45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>
                <a:solidFill>
                  <a:srgbClr val="5B1E4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</a:t>
            </a:r>
          </a:p>
        </p:txBody>
      </p:sp>
      <p:sp>
        <p:nvSpPr>
          <p:cNvPr id="22550" name="Right Arrow 4"/>
          <p:cNvSpPr>
            <a:spLocks noChangeArrowheads="1"/>
          </p:cNvSpPr>
          <p:nvPr/>
        </p:nvSpPr>
        <p:spPr bwMode="auto">
          <a:xfrm rot="-1572458">
            <a:off x="479425" y="2509838"/>
            <a:ext cx="5233988" cy="542925"/>
          </a:xfrm>
          <a:prstGeom prst="rightArrow">
            <a:avLst>
              <a:gd name="adj1" fmla="val 50000"/>
              <a:gd name="adj2" fmla="val 114836"/>
            </a:avLst>
          </a:prstGeom>
          <a:solidFill>
            <a:srgbClr val="B10059"/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4400" kern="1200" dirty="0">
                <a:ea typeface="+mn-ea"/>
                <a:cs typeface="+mn-cs"/>
              </a:rPr>
              <a:t>A lot done…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0673" r="17313" b="23219"/>
          <a:stretch>
            <a:fillRect/>
          </a:stretch>
        </p:blipFill>
        <p:spPr bwMode="auto">
          <a:xfrm>
            <a:off x="323850" y="404813"/>
            <a:ext cx="4024313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0671" r="17314" b="23219"/>
          <a:stretch>
            <a:fillRect/>
          </a:stretch>
        </p:blipFill>
        <p:spPr bwMode="auto">
          <a:xfrm>
            <a:off x="3276600" y="2276475"/>
            <a:ext cx="5399088" cy="347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amesM.PATIENTLAP03\AppData\Local\Microsoft\Windows\Temporary Internet Files\Content.Outlook\0PHAN6QE\patient-opinion-pop-up-banner-in-hos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82688"/>
            <a:ext cx="37211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C:\Users\JamesM.PATIENTLAP03\AppData\Local\Microsoft\Windows\Temporary Internet Files\Content.Outlook\0PHAN6QE\NNUH PO 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3067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25538"/>
            <a:ext cx="75374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Berwick Report, August 2013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4000" smtClean="0"/>
              <a:t>“Hear the patient voice </a:t>
            </a:r>
            <a:r>
              <a:rPr lang="en-GB" altLang="en-US" sz="4000" b="1" smtClean="0">
                <a:solidFill>
                  <a:srgbClr val="FF0066"/>
                </a:solidFill>
              </a:rPr>
              <a:t>at every level </a:t>
            </a:r>
            <a:r>
              <a:rPr lang="en-GB" altLang="en-US" sz="4000" smtClean="0"/>
              <a:t>– even when that voice is a whisper”</a:t>
            </a:r>
          </a:p>
          <a:p>
            <a:pPr marL="0" indent="0" eaLnBrk="1" hangingPunct="1">
              <a:buFontTx/>
              <a:buNone/>
            </a:pPr>
            <a:endParaRPr lang="en-GB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24525" y="1265238"/>
            <a:ext cx="3529013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3600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990033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TAKE </a:t>
            </a:r>
            <a:r>
              <a:rPr lang="en-GB" altLang="en-US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ACTION!</a:t>
            </a:r>
            <a:endParaRPr lang="en-GB" altLang="en-US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126509482_b558bc5aa6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r="7237" b="1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252413" y="473075"/>
            <a:ext cx="5761038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>
                <a:solidFill>
                  <a:srgbClr val="FF0066"/>
                </a:solidFill>
                <a:latin typeface="+mn-lt"/>
                <a:ea typeface="+mj-ea"/>
                <a:cs typeface="+mj-cs"/>
              </a:rPr>
              <a:t>THANK YOU FOR BEING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icture 3"/>
          <p:cNvSpPr>
            <a:spLocks noChangeAspect="1" noChangeArrowheads="1"/>
          </p:cNvSpPr>
          <p:nvPr/>
        </p:nvSpPr>
        <p:spPr bwMode="auto">
          <a:xfrm>
            <a:off x="0" y="0"/>
            <a:ext cx="914400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Animation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1978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Widgets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268413"/>
            <a:ext cx="54419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657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9275"/>
            <a:ext cx="4572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5619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833938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heduled-report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09700"/>
            <a:ext cx="87852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Member activity reports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634206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1825</TotalTime>
  <Words>120</Words>
  <Application>Microsoft Office PowerPoint</Application>
  <PresentationFormat>On-screen Show (4:3)</PresentationFormat>
  <Paragraphs>39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ＭＳ Ｐゴシック</vt:lpstr>
      <vt:lpstr>Veto Com</vt:lpstr>
      <vt:lpstr>PO-for-the-board</vt:lpstr>
      <vt:lpstr>PowerPoint Presentation</vt:lpstr>
      <vt:lpstr>A lot done…</vt:lpstr>
      <vt:lpstr>PowerPoint Presentation</vt:lpstr>
      <vt:lpstr>PowerPoint Presentation</vt:lpstr>
      <vt:lpstr>Animation</vt:lpstr>
      <vt:lpstr>Widgets</vt:lpstr>
      <vt:lpstr>PowerPoint Presentation</vt:lpstr>
      <vt:lpstr>PowerPoint Presentation</vt:lpstr>
      <vt:lpstr>Member activity reports</vt:lpstr>
      <vt:lpstr>E-learning</vt:lpstr>
      <vt:lpstr>Subscriber blogs</vt:lpstr>
      <vt:lpstr>Helpful responses</vt:lpstr>
      <vt:lpstr>A lot still to do…</vt:lpstr>
      <vt:lpstr>Support and follow</vt:lpstr>
      <vt:lpstr>Accessibility</vt:lpstr>
      <vt:lpstr>Picture feedback?</vt:lpstr>
      <vt:lpstr>But this isn’t really about technology…</vt:lpstr>
      <vt:lpstr>PowerPoint Presentation</vt:lpstr>
      <vt:lpstr>9 levels of online engagement</vt:lpstr>
      <vt:lpstr>PowerPoint Presentation</vt:lpstr>
      <vt:lpstr>PowerPoint Presentation</vt:lpstr>
      <vt:lpstr>PowerPoint Presentation</vt:lpstr>
      <vt:lpstr>Berwick Report, August 2013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Ricky Derisz</cp:lastModifiedBy>
  <cp:revision>204</cp:revision>
  <dcterms:created xsi:type="dcterms:W3CDTF">2009-01-20T20:54:59Z</dcterms:created>
  <dcterms:modified xsi:type="dcterms:W3CDTF">2014-11-11T10:46:35Z</dcterms:modified>
</cp:coreProperties>
</file>